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1336" r:id="rId2"/>
    <p:sldId id="1348" r:id="rId3"/>
    <p:sldId id="1286" r:id="rId4"/>
    <p:sldId id="1343" r:id="rId5"/>
    <p:sldId id="1350" r:id="rId6"/>
    <p:sldId id="1319" r:id="rId7"/>
    <p:sldId id="1353" r:id="rId8"/>
    <p:sldId id="1320" r:id="rId9"/>
    <p:sldId id="1257" r:id="rId10"/>
    <p:sldId id="1318" r:id="rId11"/>
    <p:sldId id="1326" r:id="rId12"/>
    <p:sldId id="1323" r:id="rId13"/>
    <p:sldId id="1340" r:id="rId14"/>
    <p:sldId id="1342" r:id="rId15"/>
    <p:sldId id="1341" r:id="rId16"/>
    <p:sldId id="1331" r:id="rId17"/>
    <p:sldId id="1321" r:id="rId18"/>
    <p:sldId id="1345" r:id="rId19"/>
    <p:sldId id="1334" r:id="rId20"/>
    <p:sldId id="1335" r:id="rId21"/>
    <p:sldId id="1352" r:id="rId22"/>
    <p:sldId id="1244" r:id="rId23"/>
    <p:sldId id="1333" r:id="rId24"/>
    <p:sldId id="1285" r:id="rId25"/>
    <p:sldId id="1304" r:id="rId26"/>
    <p:sldId id="1294" r:id="rId27"/>
    <p:sldId id="1351" r:id="rId28"/>
    <p:sldId id="1347" r:id="rId29"/>
    <p:sldId id="1339" r:id="rId30"/>
    <p:sldId id="134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Docherty" initials="PD" lastIdx="69" clrIdx="0"/>
  <p:cmAuthor id="2" name="Bhavika Patel" initials="BP" lastIdx="48" clrIdx="1"/>
  <p:cmAuthor id="3" name="Jane Kelly" initials="" lastIdx="9" clrIdx="2"/>
  <p:cmAuthor id="4" name="Maddy Kennedy" initials="MEK" lastIdx="3" clrIdx="3">
    <p:extLst>
      <p:ext uri="{19B8F6BF-5375-455C-9EA6-DF929625EA0E}">
        <p15:presenceInfo xmlns:p15="http://schemas.microsoft.com/office/powerpoint/2012/main" userId="Maddy Kenne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3AE"/>
    <a:srgbClr val="3F9996"/>
    <a:srgbClr val="00D029"/>
    <a:srgbClr val="FFAAA0"/>
    <a:srgbClr val="FFBEB7"/>
    <a:srgbClr val="FF9797"/>
    <a:srgbClr val="E58787"/>
    <a:srgbClr val="FF9999"/>
    <a:srgbClr val="FF33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autoAdjust="0"/>
    <p:restoredTop sz="91640" autoAdjust="0"/>
  </p:normalViewPr>
  <p:slideViewPr>
    <p:cSldViewPr snapToGrid="0" snapToObjects="1">
      <p:cViewPr varScale="1">
        <p:scale>
          <a:sx n="112" d="100"/>
          <a:sy n="112" d="100"/>
        </p:scale>
        <p:origin x="117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d1112\Documents\Stats%20for%20BC%20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48728365981099"/>
          <c:y val="6.7810091329943298E-2"/>
          <c:w val="0.76457126489967298"/>
          <c:h val="0.93219008654993096"/>
        </c:manualLayout>
      </c:layout>
      <c:barChart>
        <c:barDir val="bar"/>
        <c:grouping val="clustered"/>
        <c:varyColors val="0"/>
        <c:ser>
          <c:idx val="0"/>
          <c:order val="0"/>
          <c:spPr>
            <a:solidFill>
              <a:schemeClr val="accent1"/>
            </a:solidFill>
            <a:ln w="3175">
              <a:solidFill>
                <a:schemeClr val="bg2"/>
              </a:solidFill>
            </a:ln>
            <a:effectLst/>
          </c:spPr>
          <c:invertIfNegative val="0"/>
          <c:dLbls>
            <c:dLbl>
              <c:idx val="0"/>
              <c:layout>
                <c:manualLayout>
                  <c:x val="-0.119193521332439"/>
                  <c:y val="-5.90225765033169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58-254A-838B-321BA6E4C06E}"/>
                </c:ext>
              </c:extLst>
            </c:dLbl>
            <c:dLbl>
              <c:idx val="1"/>
              <c:layout>
                <c:manualLayout>
                  <c:x val="-0.125459061846312"/>
                  <c:y val="-3.69871755678517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58-254A-838B-321BA6E4C06E}"/>
                </c:ext>
              </c:extLst>
            </c:dLbl>
            <c:dLbl>
              <c:idx val="2"/>
              <c:layout>
                <c:manualLayout>
                  <c:x val="-0.12329701941479999"/>
                  <c:y val="-3.69870719800899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8-254A-838B-321BA6E4C06E}"/>
                </c:ext>
              </c:extLst>
            </c:dLbl>
            <c:dLbl>
              <c:idx val="3"/>
              <c:layout>
                <c:manualLayout>
                  <c:x val="-0.119193521332439"/>
                  <c:y val="-5.54809544190027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8-254A-838B-321BA6E4C06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Sheet1!$A$63:$D$63</c:f>
              <c:numCache>
                <c:formatCode>General</c:formatCode>
                <c:ptCount val="4"/>
                <c:pt idx="0">
                  <c:v>2009</c:v>
                </c:pt>
                <c:pt idx="1">
                  <c:v>2013</c:v>
                </c:pt>
                <c:pt idx="2">
                  <c:v>2018</c:v>
                </c:pt>
                <c:pt idx="3">
                  <c:v>2023</c:v>
                </c:pt>
              </c:numCache>
            </c:numRef>
          </c:val>
          <c:extLst>
            <c:ext xmlns:c16="http://schemas.microsoft.com/office/drawing/2014/chart" uri="{C3380CC4-5D6E-409C-BE32-E72D297353CC}">
              <c16:uniqueId val="{00000004-8D58-254A-838B-321BA6E4C06E}"/>
            </c:ext>
          </c:extLst>
        </c:ser>
        <c:ser>
          <c:idx val="1"/>
          <c:order val="1"/>
          <c:spPr>
            <a:solidFill>
              <a:srgbClr val="4CB3AE"/>
            </a:solidFill>
            <a:ln>
              <a:noFill/>
            </a:ln>
            <a:effectLst/>
          </c:spPr>
          <c:invertIfNegative val="0"/>
          <c:dLbls>
            <c:dLbl>
              <c:idx val="0"/>
              <c:layout>
                <c:manualLayout>
                  <c:x val="1.06023507820405E-2"/>
                  <c:y val="-2.39976224333944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D58-254A-838B-321BA6E4C06E}"/>
                </c:ext>
              </c:extLst>
            </c:dLbl>
            <c:dLbl>
              <c:idx val="1"/>
              <c:layout>
                <c:manualLayout>
                  <c:x val="-1.3194779562867E-2"/>
                  <c:y val="4.62534516097487E-3"/>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22171847346801399"/>
                      <c:h val="0.14603801921104501"/>
                    </c:manualLayout>
                  </c15:layout>
                </c:ext>
                <c:ext xmlns:c16="http://schemas.microsoft.com/office/drawing/2014/chart" uri="{C3380CC4-5D6E-409C-BE32-E72D297353CC}">
                  <c16:uniqueId val="{00000006-8D58-254A-838B-321BA6E4C06E}"/>
                </c:ext>
              </c:extLst>
            </c:dLbl>
            <c:dLbl>
              <c:idx val="2"/>
              <c:layout>
                <c:manualLayout>
                  <c:x val="-2.82694927897146E-2"/>
                  <c:y val="-3.5214749511750299E-3"/>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28175261917648298"/>
                      <c:h val="0.14603801921104501"/>
                    </c:manualLayout>
                  </c15:layout>
                </c:ext>
                <c:ext xmlns:c16="http://schemas.microsoft.com/office/drawing/2014/chart" uri="{C3380CC4-5D6E-409C-BE32-E72D297353CC}">
                  <c16:uniqueId val="{00000007-8D58-254A-838B-321BA6E4C06E}"/>
                </c:ext>
              </c:extLst>
            </c:dLbl>
            <c:dLbl>
              <c:idx val="3"/>
              <c:layout>
                <c:manualLayout>
                  <c:x val="-0.106334403309742"/>
                  <c:y val="0"/>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30053857458205702"/>
                      <c:h val="0.14603801921104501"/>
                    </c:manualLayout>
                  </c15:layout>
                </c:ext>
                <c:ext xmlns:c16="http://schemas.microsoft.com/office/drawing/2014/chart" uri="{C3380CC4-5D6E-409C-BE32-E72D297353CC}">
                  <c16:uniqueId val="{00000008-8D58-254A-838B-321BA6E4C06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Sheet1!$A$64:$D$64</c:f>
              <c:numCache>
                <c:formatCode>General</c:formatCode>
                <c:ptCount val="4"/>
                <c:pt idx="0">
                  <c:v>30000</c:v>
                </c:pt>
                <c:pt idx="1">
                  <c:v>1000000</c:v>
                </c:pt>
                <c:pt idx="2">
                  <c:v>10000000</c:v>
                </c:pt>
                <c:pt idx="3">
                  <c:v>100000000</c:v>
                </c:pt>
              </c:numCache>
            </c:numRef>
          </c:val>
          <c:extLst>
            <c:ext xmlns:c16="http://schemas.microsoft.com/office/drawing/2014/chart" uri="{C3380CC4-5D6E-409C-BE32-E72D297353CC}">
              <c16:uniqueId val="{00000009-8D58-254A-838B-321BA6E4C06E}"/>
            </c:ext>
          </c:extLst>
        </c:ser>
        <c:dLbls>
          <c:dLblPos val="outEnd"/>
          <c:showLegendKey val="0"/>
          <c:showVal val="1"/>
          <c:showCatName val="0"/>
          <c:showSerName val="0"/>
          <c:showPercent val="0"/>
          <c:showBubbleSize val="0"/>
        </c:dLbls>
        <c:gapWidth val="0"/>
        <c:overlap val="73"/>
        <c:axId val="-965394016"/>
        <c:axId val="-965392656"/>
      </c:barChart>
      <c:catAx>
        <c:axId val="-965394016"/>
        <c:scaling>
          <c:orientation val="minMax"/>
        </c:scaling>
        <c:delete val="1"/>
        <c:axPos val="l"/>
        <c:majorTickMark val="out"/>
        <c:minorTickMark val="none"/>
        <c:tickLblPos val="nextTo"/>
        <c:crossAx val="-965392656"/>
        <c:crosses val="autoZero"/>
        <c:auto val="1"/>
        <c:lblAlgn val="ctr"/>
        <c:lblOffset val="100"/>
        <c:noMultiLvlLbl val="0"/>
      </c:catAx>
      <c:valAx>
        <c:axId val="-965392656"/>
        <c:scaling>
          <c:orientation val="minMax"/>
          <c:max val="100000000"/>
        </c:scaling>
        <c:delete val="1"/>
        <c:axPos val="b"/>
        <c:majorGridlines>
          <c:spPr>
            <a:ln w="9525" cap="flat" cmpd="sng" algn="ctr">
              <a:noFill/>
              <a:round/>
            </a:ln>
            <a:effectLst/>
          </c:spPr>
        </c:majorGridlines>
        <c:numFmt formatCode="[&gt;=10000000]0;;;\ " sourceLinked="0"/>
        <c:majorTickMark val="none"/>
        <c:minorTickMark val="none"/>
        <c:tickLblPos val="nextTo"/>
        <c:crossAx val="-965394016"/>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67058730874435"/>
          <c:y val="0.26988913029288625"/>
          <c:w val="0.7736443093451616"/>
          <c:h val="0.56381227679195844"/>
        </c:manualLayout>
      </c:layout>
      <c:barChart>
        <c:barDir val="col"/>
        <c:grouping val="stacked"/>
        <c:varyColors val="0"/>
        <c:ser>
          <c:idx val="0"/>
          <c:order val="0"/>
          <c:tx>
            <c:strRef>
              <c:f>Sheet1!$A$2</c:f>
              <c:strCache>
                <c:ptCount val="1"/>
                <c:pt idx="0">
                  <c:v>Operations</c:v>
                </c:pt>
              </c:strCache>
            </c:strRef>
          </c:tx>
          <c:spPr>
            <a:solidFill>
              <a:schemeClr val="accent6"/>
            </a:solidFill>
            <a:ln>
              <a:noFill/>
            </a:ln>
            <a:effectLst/>
          </c:spPr>
          <c:invertIfNegative val="0"/>
          <c:cat>
            <c:strRef>
              <c:f>Sheet1!$A$1:$F$1</c:f>
              <c:strCache>
                <c:ptCount val="2"/>
                <c:pt idx="0">
                  <c:v>Q4-20</c:v>
                </c:pt>
                <c:pt idx="1">
                  <c:v>Q4-21</c:v>
                </c:pt>
              </c:strCache>
              <c:extLst/>
            </c:strRef>
          </c:cat>
          <c:val>
            <c:numRef>
              <c:f>Sheet1!$A$2:$F$2</c:f>
              <c:numCache>
                <c:formatCode>_(* #,##0.00_);_(* \(#,##0.00\);_(* "-"??_);_(@_)</c:formatCode>
                <c:ptCount val="2"/>
                <c:pt idx="0">
                  <c:v>0.8</c:v>
                </c:pt>
                <c:pt idx="1">
                  <c:v>3</c:v>
                </c:pt>
              </c:numCache>
              <c:extLst/>
            </c:numRef>
          </c:val>
          <c:extLst>
            <c:ext xmlns:c16="http://schemas.microsoft.com/office/drawing/2014/chart" uri="{C3380CC4-5D6E-409C-BE32-E72D297353CC}">
              <c16:uniqueId val="{00000000-B608-4166-A469-2F39EF873010}"/>
            </c:ext>
          </c:extLst>
        </c:ser>
        <c:ser>
          <c:idx val="2"/>
          <c:order val="1"/>
          <c:tx>
            <c:strRef>
              <c:f>Sheet1!$A$4</c:f>
              <c:strCache>
                <c:ptCount val="1"/>
                <c:pt idx="0">
                  <c:v>Sales &amp; 
Marketing</c:v>
                </c:pt>
              </c:strCache>
            </c:strRef>
          </c:tx>
          <c:spPr>
            <a:solidFill>
              <a:schemeClr val="bg1">
                <a:lumMod val="50000"/>
              </a:schemeClr>
            </a:solidFill>
            <a:ln>
              <a:noFill/>
            </a:ln>
            <a:effectLst/>
          </c:spPr>
          <c:invertIfNegative val="0"/>
          <c:cat>
            <c:strRef>
              <c:f>Sheet1!$A$1:$F$1</c:f>
              <c:strCache>
                <c:ptCount val="2"/>
                <c:pt idx="0">
                  <c:v>Q4-20</c:v>
                </c:pt>
                <c:pt idx="1">
                  <c:v>Q4-21</c:v>
                </c:pt>
              </c:strCache>
              <c:extLst/>
            </c:strRef>
          </c:cat>
          <c:val>
            <c:numRef>
              <c:f>Sheet1!$A$4:$F$4</c:f>
              <c:numCache>
                <c:formatCode>_(* #,##0.00_);_(* \(#,##0.00\);_(* "-"??_);_(@_)</c:formatCode>
                <c:ptCount val="2"/>
                <c:pt idx="0">
                  <c:v>0.6</c:v>
                </c:pt>
                <c:pt idx="1">
                  <c:v>2.6</c:v>
                </c:pt>
              </c:numCache>
              <c:extLst/>
            </c:numRef>
          </c:val>
          <c:extLst>
            <c:ext xmlns:c16="http://schemas.microsoft.com/office/drawing/2014/chart" uri="{C3380CC4-5D6E-409C-BE32-E72D297353CC}">
              <c16:uniqueId val="{00000001-B608-4166-A469-2F39EF873010}"/>
            </c:ext>
          </c:extLst>
        </c:ser>
        <c:ser>
          <c:idx val="1"/>
          <c:order val="2"/>
          <c:tx>
            <c:strRef>
              <c:f>Sheet1!$A$3</c:f>
              <c:strCache>
                <c:ptCount val="1"/>
                <c:pt idx="0">
                  <c:v>Research &amp; 
Development</c:v>
                </c:pt>
              </c:strCache>
            </c:strRef>
          </c:tx>
          <c:spPr>
            <a:solidFill>
              <a:schemeClr val="accent5"/>
            </a:solidFill>
            <a:ln>
              <a:noFill/>
            </a:ln>
            <a:effectLst/>
          </c:spPr>
          <c:invertIfNegative val="0"/>
          <c:cat>
            <c:strRef>
              <c:f>Sheet1!$A$1:$F$1</c:f>
              <c:strCache>
                <c:ptCount val="2"/>
                <c:pt idx="0">
                  <c:v>Q4-20</c:v>
                </c:pt>
                <c:pt idx="1">
                  <c:v>Q4-21</c:v>
                </c:pt>
              </c:strCache>
              <c:extLst/>
            </c:strRef>
          </c:cat>
          <c:val>
            <c:numRef>
              <c:f>Sheet1!$A$3:$F$3</c:f>
              <c:numCache>
                <c:formatCode>_(* #,##0.00_);_(* \(#,##0.00\);_(* "-"??_);_(@_)</c:formatCode>
                <c:ptCount val="2"/>
                <c:pt idx="0">
                  <c:v>1</c:v>
                </c:pt>
                <c:pt idx="1">
                  <c:v>3</c:v>
                </c:pt>
              </c:numCache>
              <c:extLst/>
            </c:numRef>
          </c:val>
          <c:extLst>
            <c:ext xmlns:c16="http://schemas.microsoft.com/office/drawing/2014/chart" uri="{C3380CC4-5D6E-409C-BE32-E72D297353CC}">
              <c16:uniqueId val="{00000002-B608-4166-A469-2F39EF873010}"/>
            </c:ext>
          </c:extLst>
        </c:ser>
        <c:ser>
          <c:idx val="3"/>
          <c:order val="3"/>
          <c:tx>
            <c:strRef>
              <c:f>Sheet1!$A$5</c:f>
              <c:strCache>
                <c:ptCount val="1"/>
                <c:pt idx="0">
                  <c:v>Compliance
/Regulatory</c:v>
                </c:pt>
              </c:strCache>
            </c:strRef>
          </c:tx>
          <c:spPr>
            <a:solidFill>
              <a:schemeClr val="accent6">
                <a:lumMod val="60000"/>
              </a:schemeClr>
            </a:solidFill>
            <a:ln>
              <a:noFill/>
            </a:ln>
            <a:effectLst/>
          </c:spPr>
          <c:invertIfNegative val="0"/>
          <c:cat>
            <c:strRef>
              <c:f>Sheet1!$A$1:$F$1</c:f>
              <c:strCache>
                <c:ptCount val="2"/>
                <c:pt idx="0">
                  <c:v>Q4-20</c:v>
                </c:pt>
                <c:pt idx="1">
                  <c:v>Q4-21</c:v>
                </c:pt>
              </c:strCache>
              <c:extLst/>
            </c:strRef>
          </c:cat>
          <c:val>
            <c:numRef>
              <c:f>Sheet1!$A$5:$F$5</c:f>
              <c:numCache>
                <c:formatCode>_(* #,##0.00_);_(* \(#,##0.00\);_(* "-"??_);_(@_)</c:formatCode>
                <c:ptCount val="2"/>
                <c:pt idx="0">
                  <c:v>0.8</c:v>
                </c:pt>
                <c:pt idx="1">
                  <c:v>0.4</c:v>
                </c:pt>
              </c:numCache>
              <c:extLst/>
            </c:numRef>
          </c:val>
          <c:extLst>
            <c:ext xmlns:c16="http://schemas.microsoft.com/office/drawing/2014/chart" uri="{C3380CC4-5D6E-409C-BE32-E72D297353CC}">
              <c16:uniqueId val="{00000003-B608-4166-A469-2F39EF873010}"/>
            </c:ext>
          </c:extLst>
        </c:ser>
        <c:ser>
          <c:idx val="5"/>
          <c:order val="4"/>
          <c:tx>
            <c:strRef>
              <c:f>Sheet1!$A$6</c:f>
              <c:strCache>
                <c:ptCount val="1"/>
                <c:pt idx="0">
                  <c:v>Finance &amp; 
Administration</c:v>
                </c:pt>
              </c:strCache>
            </c:strRef>
          </c:tx>
          <c:spPr>
            <a:solidFill>
              <a:schemeClr val="bg2">
                <a:lumMod val="75000"/>
              </a:schemeClr>
            </a:solidFill>
            <a:ln>
              <a:noFill/>
            </a:ln>
            <a:effectLst/>
          </c:spPr>
          <c:invertIfNegative val="0"/>
          <c:cat>
            <c:strRef>
              <c:f>Sheet1!$A$1:$F$1</c:f>
              <c:strCache>
                <c:ptCount val="2"/>
                <c:pt idx="0">
                  <c:v>Q4-20</c:v>
                </c:pt>
                <c:pt idx="1">
                  <c:v>Q4-21</c:v>
                </c:pt>
              </c:strCache>
              <c:extLst/>
            </c:strRef>
          </c:cat>
          <c:val>
            <c:numRef>
              <c:f>Sheet1!$A$6:$F$6</c:f>
              <c:numCache>
                <c:formatCode>_(* #,##0.00_);_(* \(#,##0.00\);_(* "-"??_);_(@_)</c:formatCode>
                <c:ptCount val="2"/>
                <c:pt idx="0">
                  <c:v>1.53</c:v>
                </c:pt>
                <c:pt idx="1">
                  <c:v>1.5</c:v>
                </c:pt>
              </c:numCache>
              <c:extLst/>
            </c:numRef>
          </c:val>
          <c:extLst>
            <c:ext xmlns:c16="http://schemas.microsoft.com/office/drawing/2014/chart" uri="{C3380CC4-5D6E-409C-BE32-E72D297353CC}">
              <c16:uniqueId val="{00000004-B608-4166-A469-2F39EF873010}"/>
            </c:ext>
          </c:extLst>
        </c:ser>
        <c:ser>
          <c:idx val="6"/>
          <c:order val="5"/>
          <c:tx>
            <c:strRef>
              <c:f>Sheet1!$A$7</c:f>
              <c:strCache>
                <c:ptCount val="1"/>
                <c:pt idx="0">
                  <c:v>Exec
Team</c:v>
                </c:pt>
              </c:strCache>
            </c:strRef>
          </c:tx>
          <c:spPr>
            <a:solidFill>
              <a:schemeClr val="accent6">
                <a:lumMod val="80000"/>
                <a:lumOff val="20000"/>
              </a:schemeClr>
            </a:solidFill>
            <a:ln>
              <a:noFill/>
            </a:ln>
            <a:effectLst/>
          </c:spPr>
          <c:invertIfNegative val="0"/>
          <c:cat>
            <c:strRef>
              <c:f>Sheet1!$A$1:$F$1</c:f>
              <c:strCache>
                <c:ptCount val="2"/>
                <c:pt idx="0">
                  <c:v>Q4-20</c:v>
                </c:pt>
                <c:pt idx="1">
                  <c:v>Q4-21</c:v>
                </c:pt>
              </c:strCache>
              <c:extLst/>
            </c:strRef>
          </c:cat>
          <c:val>
            <c:numRef>
              <c:f>Sheet1!$A$7:$F$7</c:f>
              <c:numCache>
                <c:formatCode>_(* #,##0.00_);_(* \(#,##0.00\);_(* "-"??_);_(@_)</c:formatCode>
                <c:ptCount val="2"/>
                <c:pt idx="0">
                  <c:v>1.3</c:v>
                </c:pt>
                <c:pt idx="1">
                  <c:v>1.4</c:v>
                </c:pt>
              </c:numCache>
              <c:extLst/>
            </c:numRef>
          </c:val>
          <c:extLst>
            <c:ext xmlns:c16="http://schemas.microsoft.com/office/drawing/2014/chart" uri="{C3380CC4-5D6E-409C-BE32-E72D297353CC}">
              <c16:uniqueId val="{00000005-B608-4166-A469-2F39EF873010}"/>
            </c:ext>
          </c:extLst>
        </c:ser>
        <c:dLbls>
          <c:showLegendKey val="0"/>
          <c:showVal val="0"/>
          <c:showCatName val="0"/>
          <c:showSerName val="0"/>
          <c:showPercent val="0"/>
          <c:showBubbleSize val="0"/>
        </c:dLbls>
        <c:gapWidth val="50"/>
        <c:overlap val="100"/>
        <c:axId val="714923487"/>
        <c:axId val="714930975"/>
      </c:barChart>
      <c:catAx>
        <c:axId val="71492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4930975"/>
        <c:crosses val="autoZero"/>
        <c:auto val="1"/>
        <c:lblAlgn val="ctr"/>
        <c:lblOffset val="100"/>
        <c:noMultiLvlLbl val="0"/>
      </c:catAx>
      <c:valAx>
        <c:axId val="714930975"/>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4923487"/>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464026622123944"/>
          <c:y val="6.40568369324773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3F9996"/>
              </a:solidFill>
              <a:latin typeface="+mn-lt"/>
              <a:ea typeface="+mn-ea"/>
              <a:cs typeface="+mn-cs"/>
            </a:defRPr>
          </a:pPr>
          <a:endParaRPr lang="en-US"/>
        </a:p>
      </c:txPr>
    </c:title>
    <c:autoTitleDeleted val="0"/>
    <c:plotArea>
      <c:layout>
        <c:manualLayout>
          <c:layoutTarget val="inner"/>
          <c:xMode val="edge"/>
          <c:yMode val="edge"/>
          <c:x val="0.30543453087175293"/>
          <c:y val="0.22474366456986811"/>
          <c:w val="0.4811490882931746"/>
          <c:h val="0.6698871619722877"/>
        </c:manualLayout>
      </c:layout>
      <c:pieChart>
        <c:varyColors val="1"/>
        <c:ser>
          <c:idx val="0"/>
          <c:order val="0"/>
          <c:tx>
            <c:strRef>
              <c:f>Sheet1!$B$1</c:f>
              <c:strCache>
                <c:ptCount val="1"/>
                <c:pt idx="0">
                  <c:v>Expenses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6-9588-4DEF-9487-20C36BADE55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588-4DEF-9487-20C36BADE550}"/>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2-9588-4DEF-9487-20C36BADE550}"/>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588-4DEF-9487-20C36BADE550}"/>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4-9588-4DEF-9487-20C36BADE550}"/>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9588-4DEF-9487-20C36BADE550}"/>
              </c:ext>
            </c:extLst>
          </c:dPt>
          <c:dLbls>
            <c:dLbl>
              <c:idx val="0"/>
              <c:layout>
                <c:manualLayout>
                  <c:x val="-1.5056715630017687E-2"/>
                  <c:y val="0.105539223103694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9588-4DEF-9487-20C36BADE550}"/>
                </c:ext>
              </c:extLst>
            </c:dLbl>
            <c:dLbl>
              <c:idx val="1"/>
              <c:layout>
                <c:manualLayout>
                  <c:x val="-4.9889052919493172E-2"/>
                  <c:y val="0.17499801848929625"/>
                </c:manualLayout>
              </c:layout>
              <c:showLegendKey val="0"/>
              <c:showVal val="0"/>
              <c:showCatName val="1"/>
              <c:showSerName val="0"/>
              <c:showPercent val="1"/>
              <c:showBubbleSize val="0"/>
              <c:extLst>
                <c:ext xmlns:c15="http://schemas.microsoft.com/office/drawing/2012/chart" uri="{CE6537A1-D6FC-4f65-9D91-7224C49458BB}">
                  <c15:layout>
                    <c:manualLayout>
                      <c:w val="0.27769763136069642"/>
                      <c:h val="0.30953979412363836"/>
                    </c:manualLayout>
                  </c15:layout>
                </c:ext>
                <c:ext xmlns:c16="http://schemas.microsoft.com/office/drawing/2014/chart" uri="{C3380CC4-5D6E-409C-BE32-E72D297353CC}">
                  <c16:uniqueId val="{00000003-9588-4DEF-9487-20C36BADE550}"/>
                </c:ext>
              </c:extLst>
            </c:dLbl>
            <c:dLbl>
              <c:idx val="2"/>
              <c:layout>
                <c:manualLayout>
                  <c:x val="-2.9577262511790148E-2"/>
                  <c:y val="1.321775721810307E-2"/>
                </c:manualLayout>
              </c:layout>
              <c:showLegendKey val="0"/>
              <c:showVal val="0"/>
              <c:showCatName val="1"/>
              <c:showSerName val="0"/>
              <c:showPercent val="1"/>
              <c:showBubbleSize val="0"/>
              <c:extLst>
                <c:ext xmlns:c15="http://schemas.microsoft.com/office/drawing/2012/chart" uri="{CE6537A1-D6FC-4f65-9D91-7224C49458BB}">
                  <c15:layout>
                    <c:manualLayout>
                      <c:w val="0.26866013448209386"/>
                      <c:h val="0.16231964813800548"/>
                    </c:manualLayout>
                  </c15:layout>
                </c:ext>
                <c:ext xmlns:c16="http://schemas.microsoft.com/office/drawing/2014/chart" uri="{C3380CC4-5D6E-409C-BE32-E72D297353CC}">
                  <c16:uniqueId val="{00000002-9588-4DEF-9487-20C36BADE550}"/>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9588-4DEF-9487-20C36BADE550}"/>
                </c:ext>
              </c:extLst>
            </c:dLbl>
            <c:dLbl>
              <c:idx val="4"/>
              <c:layout>
                <c:manualLayout>
                  <c:x val="-1.8463405577241809E-2"/>
                  <c:y val="0.15445760289656801"/>
                </c:manualLayout>
              </c:layout>
              <c:showLegendKey val="0"/>
              <c:showVal val="0"/>
              <c:showCatName val="1"/>
              <c:showSerName val="0"/>
              <c:showPercent val="1"/>
              <c:showBubbleSize val="0"/>
              <c:extLst>
                <c:ext xmlns:c15="http://schemas.microsoft.com/office/drawing/2012/chart" uri="{CE6537A1-D6FC-4f65-9D91-7224C49458BB}">
                  <c15:layout>
                    <c:manualLayout>
                      <c:w val="0.27934081261135141"/>
                      <c:h val="0.30953979412363836"/>
                    </c:manualLayout>
                  </c15:layout>
                </c:ext>
                <c:ext xmlns:c16="http://schemas.microsoft.com/office/drawing/2014/chart" uri="{C3380CC4-5D6E-409C-BE32-E72D297353CC}">
                  <c16:uniqueId val="{00000004-9588-4DEF-9487-20C36BADE55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Operations</c:v>
                </c:pt>
                <c:pt idx="1">
                  <c:v>Research &amp; Development</c:v>
                </c:pt>
                <c:pt idx="2">
                  <c:v>Compliance</c:v>
                </c:pt>
                <c:pt idx="3">
                  <c:v>Sales &amp; Marketing</c:v>
                </c:pt>
                <c:pt idx="4">
                  <c:v>Finance &amp; Administration</c:v>
                </c:pt>
                <c:pt idx="5">
                  <c:v>PLC</c:v>
                </c:pt>
              </c:strCache>
            </c:strRef>
          </c:cat>
          <c:val>
            <c:numRef>
              <c:f>Sheet1!$B$2:$B$7</c:f>
              <c:numCache>
                <c:formatCode>_("£"* #,##0_);_("£"* \(#,##0\);_("£"* "-"??_);_(@_)</c:formatCode>
                <c:ptCount val="6"/>
                <c:pt idx="0">
                  <c:v>564995</c:v>
                </c:pt>
                <c:pt idx="1">
                  <c:v>227479</c:v>
                </c:pt>
                <c:pt idx="2">
                  <c:v>73284.666666666657</c:v>
                </c:pt>
                <c:pt idx="3">
                  <c:v>833348.53333333321</c:v>
                </c:pt>
                <c:pt idx="4">
                  <c:v>387747.34333333338</c:v>
                </c:pt>
                <c:pt idx="5">
                  <c:v>481998</c:v>
                </c:pt>
              </c:numCache>
            </c:numRef>
          </c:val>
          <c:extLst>
            <c:ext xmlns:c16="http://schemas.microsoft.com/office/drawing/2014/chart" uri="{C3380CC4-5D6E-409C-BE32-E72D297353CC}">
              <c16:uniqueId val="{00000000-9588-4DEF-9487-20C36BADE550}"/>
            </c:ext>
          </c:extLst>
        </c:ser>
        <c:dLbls>
          <c:showLegendKey val="0"/>
          <c:showVal val="0"/>
          <c:showCatName val="1"/>
          <c:showSerName val="0"/>
          <c:showPercent val="1"/>
          <c:showBubbleSize val="0"/>
          <c:showLeaderLines val="1"/>
        </c:dLbls>
        <c:firstSliceAng val="22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84970008401556"/>
          <c:y val="3.8024582817944658E-2"/>
          <c:w val="0.83603119321623254"/>
          <c:h val="0.58641228319812899"/>
        </c:manualLayout>
      </c:layout>
      <c:barChart>
        <c:barDir val="col"/>
        <c:grouping val="stacked"/>
        <c:varyColors val="0"/>
        <c:ser>
          <c:idx val="1"/>
          <c:order val="1"/>
          <c:tx>
            <c:strRef>
              <c:f>Sheet1!$A$3</c:f>
              <c:strCache>
                <c:ptCount val="1"/>
                <c:pt idx="0">
                  <c:v>PLC</c:v>
                </c:pt>
              </c:strCache>
            </c:strRef>
          </c:tx>
          <c:spPr>
            <a:solidFill>
              <a:schemeClr val="accent3"/>
            </a:solidFill>
            <a:ln>
              <a:noFill/>
            </a:ln>
            <a:effectLst/>
          </c:spPr>
          <c:invertIfNegative val="0"/>
          <c:cat>
            <c:strRef>
              <c:f>Sheet1!$B$1:$D$1</c:f>
              <c:strCache>
                <c:ptCount val="3"/>
                <c:pt idx="0">
                  <c:v>2018</c:v>
                </c:pt>
                <c:pt idx="1">
                  <c:v>2019</c:v>
                </c:pt>
                <c:pt idx="2">
                  <c:v>2020</c:v>
                </c:pt>
              </c:strCache>
            </c:strRef>
          </c:cat>
          <c:val>
            <c:numRef>
              <c:f>Sheet1!$B$3:$D$3</c:f>
              <c:numCache>
                <c:formatCode>General</c:formatCode>
                <c:ptCount val="3"/>
                <c:pt idx="0">
                  <c:v>460</c:v>
                </c:pt>
                <c:pt idx="1">
                  <c:v>471</c:v>
                </c:pt>
                <c:pt idx="2">
                  <c:v>485.4</c:v>
                </c:pt>
              </c:numCache>
            </c:numRef>
          </c:val>
          <c:extLst>
            <c:ext xmlns:c16="http://schemas.microsoft.com/office/drawing/2014/chart" uri="{C3380CC4-5D6E-409C-BE32-E72D297353CC}">
              <c16:uniqueId val="{00000004-A18C-4B32-BAD6-EA48FEC77634}"/>
            </c:ext>
          </c:extLst>
        </c:ser>
        <c:ser>
          <c:idx val="2"/>
          <c:order val="2"/>
          <c:tx>
            <c:strRef>
              <c:f>Sheet1!$A$4</c:f>
              <c:strCache>
                <c:ptCount val="1"/>
                <c:pt idx="0">
                  <c:v>Administration</c:v>
                </c:pt>
              </c:strCache>
            </c:strRef>
          </c:tx>
          <c:spPr>
            <a:solidFill>
              <a:schemeClr val="accent5"/>
            </a:solidFill>
            <a:ln>
              <a:noFill/>
            </a:ln>
            <a:effectLst/>
          </c:spPr>
          <c:invertIfNegative val="0"/>
          <c:cat>
            <c:strRef>
              <c:f>Sheet1!$B$1:$D$1</c:f>
              <c:strCache>
                <c:ptCount val="3"/>
                <c:pt idx="0">
                  <c:v>2018</c:v>
                </c:pt>
                <c:pt idx="1">
                  <c:v>2019</c:v>
                </c:pt>
                <c:pt idx="2">
                  <c:v>2020</c:v>
                </c:pt>
              </c:strCache>
            </c:strRef>
          </c:cat>
          <c:val>
            <c:numRef>
              <c:f>Sheet1!$B$4:$D$4</c:f>
              <c:numCache>
                <c:formatCode>General</c:formatCode>
                <c:ptCount val="3"/>
                <c:pt idx="0" formatCode="#,##0.00">
                  <c:v>1065.7</c:v>
                </c:pt>
                <c:pt idx="1">
                  <c:v>749.6</c:v>
                </c:pt>
                <c:pt idx="2">
                  <c:v>733.2</c:v>
                </c:pt>
              </c:numCache>
            </c:numRef>
          </c:val>
          <c:extLst>
            <c:ext xmlns:c16="http://schemas.microsoft.com/office/drawing/2014/chart" uri="{C3380CC4-5D6E-409C-BE32-E72D297353CC}">
              <c16:uniqueId val="{00000005-A18C-4B32-BAD6-EA48FEC77634}"/>
            </c:ext>
          </c:extLst>
        </c:ser>
        <c:ser>
          <c:idx val="3"/>
          <c:order val="3"/>
          <c:tx>
            <c:strRef>
              <c:f>Sheet1!$A$5</c:f>
              <c:strCache>
                <c:ptCount val="1"/>
                <c:pt idx="0">
                  <c:v>Sales and marketing</c:v>
                </c:pt>
              </c:strCache>
            </c:strRef>
          </c:tx>
          <c:spPr>
            <a:solidFill>
              <a:schemeClr val="accent1">
                <a:lumMod val="60000"/>
              </a:schemeClr>
            </a:solidFill>
            <a:ln>
              <a:noFill/>
            </a:ln>
            <a:effectLst/>
          </c:spPr>
          <c:invertIfNegative val="0"/>
          <c:cat>
            <c:strRef>
              <c:f>Sheet1!$B$1:$D$1</c:f>
              <c:strCache>
                <c:ptCount val="3"/>
                <c:pt idx="0">
                  <c:v>2018</c:v>
                </c:pt>
                <c:pt idx="1">
                  <c:v>2019</c:v>
                </c:pt>
                <c:pt idx="2">
                  <c:v>2020</c:v>
                </c:pt>
              </c:strCache>
            </c:strRef>
          </c:cat>
          <c:val>
            <c:numRef>
              <c:f>Sheet1!$B$5:$D$5</c:f>
              <c:numCache>
                <c:formatCode>General</c:formatCode>
                <c:ptCount val="3"/>
                <c:pt idx="0">
                  <c:v>216.9</c:v>
                </c:pt>
                <c:pt idx="1">
                  <c:v>588.20000000000005</c:v>
                </c:pt>
                <c:pt idx="2">
                  <c:v>448.1</c:v>
                </c:pt>
              </c:numCache>
            </c:numRef>
          </c:val>
          <c:extLst>
            <c:ext xmlns:c16="http://schemas.microsoft.com/office/drawing/2014/chart" uri="{C3380CC4-5D6E-409C-BE32-E72D297353CC}">
              <c16:uniqueId val="{00000006-A18C-4B32-BAD6-EA48FEC77634}"/>
            </c:ext>
          </c:extLst>
        </c:ser>
        <c:ser>
          <c:idx val="4"/>
          <c:order val="4"/>
          <c:tx>
            <c:strRef>
              <c:f>Sheet1!$A$6</c:f>
              <c:strCache>
                <c:ptCount val="1"/>
                <c:pt idx="0">
                  <c:v>R&amp;D</c:v>
                </c:pt>
              </c:strCache>
            </c:strRef>
          </c:tx>
          <c:spPr>
            <a:solidFill>
              <a:schemeClr val="accent3">
                <a:lumMod val="60000"/>
              </a:schemeClr>
            </a:solidFill>
            <a:ln>
              <a:noFill/>
            </a:ln>
            <a:effectLst/>
          </c:spPr>
          <c:invertIfNegative val="0"/>
          <c:cat>
            <c:strRef>
              <c:f>Sheet1!$B$1:$D$1</c:f>
              <c:strCache>
                <c:ptCount val="3"/>
                <c:pt idx="0">
                  <c:v>2018</c:v>
                </c:pt>
                <c:pt idx="1">
                  <c:v>2019</c:v>
                </c:pt>
                <c:pt idx="2">
                  <c:v>2020</c:v>
                </c:pt>
              </c:strCache>
            </c:strRef>
          </c:cat>
          <c:val>
            <c:numRef>
              <c:f>Sheet1!$B$6:$D$6</c:f>
              <c:numCache>
                <c:formatCode>General</c:formatCode>
                <c:ptCount val="3"/>
                <c:pt idx="0">
                  <c:v>564.79999999999995</c:v>
                </c:pt>
                <c:pt idx="1">
                  <c:v>223</c:v>
                </c:pt>
                <c:pt idx="2">
                  <c:v>535</c:v>
                </c:pt>
              </c:numCache>
            </c:numRef>
          </c:val>
          <c:extLst>
            <c:ext xmlns:c16="http://schemas.microsoft.com/office/drawing/2014/chart" uri="{C3380CC4-5D6E-409C-BE32-E72D297353CC}">
              <c16:uniqueId val="{00000007-A18C-4B32-BAD6-EA48FEC77634}"/>
            </c:ext>
          </c:extLst>
        </c:ser>
        <c:ser>
          <c:idx val="5"/>
          <c:order val="5"/>
          <c:tx>
            <c:strRef>
              <c:f>Sheet1!$A$7</c:f>
              <c:strCache>
                <c:ptCount val="1"/>
                <c:pt idx="0">
                  <c:v>Operations</c:v>
                </c:pt>
              </c:strCache>
            </c:strRef>
          </c:tx>
          <c:spPr>
            <a:solidFill>
              <a:schemeClr val="accent5">
                <a:lumMod val="60000"/>
              </a:schemeClr>
            </a:solidFill>
            <a:ln>
              <a:noFill/>
            </a:ln>
            <a:effectLst/>
          </c:spPr>
          <c:invertIfNegative val="0"/>
          <c:cat>
            <c:strRef>
              <c:f>Sheet1!$B$1:$D$1</c:f>
              <c:strCache>
                <c:ptCount val="3"/>
                <c:pt idx="0">
                  <c:v>2018</c:v>
                </c:pt>
                <c:pt idx="1">
                  <c:v>2019</c:v>
                </c:pt>
                <c:pt idx="2">
                  <c:v>2020</c:v>
                </c:pt>
              </c:strCache>
            </c:strRef>
          </c:cat>
          <c:val>
            <c:numRef>
              <c:f>Sheet1!$B$7:$D$7</c:f>
              <c:numCache>
                <c:formatCode>General</c:formatCode>
                <c:ptCount val="3"/>
                <c:pt idx="0">
                  <c:v>487.9</c:v>
                </c:pt>
                <c:pt idx="1">
                  <c:v>418</c:v>
                </c:pt>
                <c:pt idx="2">
                  <c:v>152.9</c:v>
                </c:pt>
              </c:numCache>
            </c:numRef>
          </c:val>
          <c:extLst>
            <c:ext xmlns:c16="http://schemas.microsoft.com/office/drawing/2014/chart" uri="{C3380CC4-5D6E-409C-BE32-E72D297353CC}">
              <c16:uniqueId val="{00000012-A18C-4B32-BAD6-EA48FEC77634}"/>
            </c:ext>
          </c:extLst>
        </c:ser>
        <c:dLbls>
          <c:showLegendKey val="0"/>
          <c:showVal val="0"/>
          <c:showCatName val="0"/>
          <c:showSerName val="0"/>
          <c:showPercent val="0"/>
          <c:showBubbleSize val="0"/>
        </c:dLbls>
        <c:gapWidth val="50"/>
        <c:overlap val="100"/>
        <c:axId val="1859784255"/>
        <c:axId val="1859795487"/>
      </c:barChart>
      <c:lineChart>
        <c:grouping val="standard"/>
        <c:varyColors val="0"/>
        <c:ser>
          <c:idx val="0"/>
          <c:order val="0"/>
          <c:tx>
            <c:strRef>
              <c:f>Sheet1!$A$2</c:f>
              <c:strCache>
                <c:ptCount val="1"/>
                <c:pt idx="0">
                  <c:v>Sales</c:v>
                </c:pt>
              </c:strCache>
            </c:strRef>
          </c:tx>
          <c:spPr>
            <a:ln w="28575" cap="rnd">
              <a:solidFill>
                <a:schemeClr val="accent6"/>
              </a:solidFill>
              <a:round/>
            </a:ln>
            <a:effectLst/>
          </c:spPr>
          <c:marker>
            <c:symbol val="none"/>
          </c:marker>
          <c:cat>
            <c:strRef>
              <c:f>Sheet1!$B$1:$D$1</c:f>
              <c:strCache>
                <c:ptCount val="3"/>
                <c:pt idx="0">
                  <c:v>2018</c:v>
                </c:pt>
                <c:pt idx="1">
                  <c:v>2019</c:v>
                </c:pt>
                <c:pt idx="2">
                  <c:v>2020</c:v>
                </c:pt>
              </c:strCache>
            </c:strRef>
          </c:cat>
          <c:val>
            <c:numRef>
              <c:f>Sheet1!$B$2:$D$2</c:f>
              <c:numCache>
                <c:formatCode>General</c:formatCode>
                <c:ptCount val="3"/>
                <c:pt idx="0">
                  <c:v>4.8</c:v>
                </c:pt>
                <c:pt idx="1">
                  <c:v>32</c:v>
                </c:pt>
                <c:pt idx="2">
                  <c:v>54.7</c:v>
                </c:pt>
              </c:numCache>
            </c:numRef>
          </c:val>
          <c:smooth val="0"/>
          <c:extLst>
            <c:ext xmlns:c16="http://schemas.microsoft.com/office/drawing/2014/chart" uri="{C3380CC4-5D6E-409C-BE32-E72D297353CC}">
              <c16:uniqueId val="{00000000-A18C-4B32-BAD6-EA48FEC77634}"/>
            </c:ext>
          </c:extLst>
        </c:ser>
        <c:dLbls>
          <c:showLegendKey val="0"/>
          <c:showVal val="0"/>
          <c:showCatName val="0"/>
          <c:showSerName val="0"/>
          <c:showPercent val="0"/>
          <c:showBubbleSize val="0"/>
        </c:dLbls>
        <c:marker val="1"/>
        <c:smooth val="0"/>
        <c:axId val="285947679"/>
        <c:axId val="285952671"/>
      </c:lineChart>
      <c:catAx>
        <c:axId val="185978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9795487"/>
        <c:crosses val="autoZero"/>
        <c:auto val="1"/>
        <c:lblAlgn val="ctr"/>
        <c:lblOffset val="100"/>
        <c:noMultiLvlLbl val="0"/>
      </c:catAx>
      <c:valAx>
        <c:axId val="1859795487"/>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quot;m&quot;_-;\-&quot;£&quot;* #,##0.0,&quot;m&quot;_-;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9784255"/>
        <c:crosses val="autoZero"/>
        <c:crossBetween val="between"/>
      </c:valAx>
      <c:valAx>
        <c:axId val="285952671"/>
        <c:scaling>
          <c:orientation val="minMax"/>
        </c:scaling>
        <c:delete val="0"/>
        <c:axPos val="r"/>
        <c:numFmt formatCode="_-&quot;£&quot;* #,##0.0&quot;k&quot;_-;\-&quot;£&quot;* #,##0.0&quot;k&quot;_-;_-&quot;£&quot;* &quot;-&quot;??_-;_-@_-"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5947679"/>
        <c:crosses val="max"/>
        <c:crossBetween val="between"/>
      </c:valAx>
      <c:catAx>
        <c:axId val="285947679"/>
        <c:scaling>
          <c:orientation val="minMax"/>
        </c:scaling>
        <c:delete val="1"/>
        <c:axPos val="b"/>
        <c:numFmt formatCode="General" sourceLinked="1"/>
        <c:majorTickMark val="out"/>
        <c:minorTickMark val="none"/>
        <c:tickLblPos val="nextTo"/>
        <c:crossAx val="285952671"/>
        <c:crosses val="autoZero"/>
        <c:auto val="1"/>
        <c:lblAlgn val="ctr"/>
        <c:lblOffset val="100"/>
        <c:noMultiLvlLbl val="0"/>
      </c:catAx>
      <c:spPr>
        <a:noFill/>
        <a:ln>
          <a:noFill/>
        </a:ln>
        <a:effectLst/>
      </c:spPr>
    </c:plotArea>
    <c:legend>
      <c:legendPos val="b"/>
      <c:layout>
        <c:manualLayout>
          <c:xMode val="edge"/>
          <c:yMode val="edge"/>
          <c:x val="1.9549722222222218E-2"/>
          <c:y val="0.74156950089609774"/>
          <c:w val="0.97993666666666679"/>
          <c:h val="0.226053711476084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Sheet1!$A$2:$A$10</cx:f>
        <cx:lvl ptCount="9">
          <cx:pt idx="0">AppDx licence and development of technology</cx:pt>
          <cx:pt idx="1">Mylo marketing and brand development</cx:pt>
          <cx:pt idx="2">H&amp;T legacy to enable V3 development</cx:pt>
          <cx:pt idx="3">V3 assessment and development</cx:pt>
          <cx:pt idx="4">Technology transfer to contract manufacturer</cx:pt>
          <cx:pt idx="5">General and administration</cx:pt>
          <cx:pt idx="6">PLC costs</cx:pt>
          <cx:pt idx="7">Doncaster lease assignment</cx:pt>
          <cx:pt idx="8">Cash in hand</cx:pt>
        </cx:lvl>
      </cx:strDim>
      <cx:numDim type="val">
        <cx:f>Sheet1!$B$2:$B$10</cx:f>
        <cx:lvl ptCount="9" formatCode="&quot;£&quot;#,##0">
          <cx:pt idx="0">296405</cx:pt>
          <cx:pt idx="1">243119.19</cx:pt>
          <cx:pt idx="2">80456.270000000004</cx:pt>
          <cx:pt idx="3">63820.900000000001</cx:pt>
          <cx:pt idx="4">107153.96000000001</cx:pt>
          <cx:pt idx="5">449363.77582222212</cx:pt>
          <cx:pt idx="6">314212.68125260418</cx:pt>
          <cx:pt idx="7">-303072.20000000001</cx:pt>
          <cx:pt idx="8">455732.42292517377</cx:pt>
        </cx:lvl>
      </cx:numDim>
    </cx:data>
  </cx:chartData>
  <cx:chart>
    <cx:plotArea>
      <cx:plotAreaRegion>
        <cx:series layoutId="waterfall" uniqueId="{E93B38A5-9A45-434A-94D8-996240E83A49}">
          <cx:tx>
            <cx:txData>
              <cx:f>Sheet1!$B$1</cx:f>
              <cx:v>Use of funds</cx:v>
            </cx:txData>
          </cx:tx>
          <cx:spPr>
            <a:solidFill>
              <a:schemeClr val="tx1">
                <a:lumMod val="50000"/>
                <a:lumOff val="50000"/>
              </a:schemeClr>
            </a:solidFill>
          </cx:spPr>
          <cx:dataPt idx="5">
            <cx:spPr>
              <a:solidFill>
                <a:srgbClr val="70AD47"/>
              </a:solidFill>
            </cx:spPr>
          </cx:dataPt>
          <cx:dataPt idx="6">
            <cx:spPr>
              <a:solidFill>
                <a:srgbClr val="70AD47"/>
              </a:solidFill>
            </cx:spPr>
          </cx:dataPt>
          <cx:dataPt idx="7">
            <cx:spPr>
              <a:solidFill>
                <a:srgbClr val="FFC000">
                  <a:lumMod val="60000"/>
                  <a:lumOff val="40000"/>
                </a:srgbClr>
              </a:solidFill>
            </cx:spPr>
          </cx:dataPt>
          <cx:dataPt idx="8">
            <cx:spPr>
              <a:solidFill>
                <a:srgbClr val="3F9996"/>
              </a:solidFill>
            </cx:spPr>
          </cx:dataPt>
          <cx:dataLabels pos="ctr">
            <cx:numFmt formatCode="_-£* #,##0.0,,&quot;m&quot;_-;-£* #,##0.0,,&quot;m&quot;_-;_-£* &quot;-&quot;??_-;_-@_-" sourceLinked="0"/>
            <cx:visibility seriesName="0" categoryName="0" value="1"/>
            <cx:separator>, </cx:separator>
          </cx:dataLabels>
          <cx:dataId val="0"/>
          <cx:layoutPr>
            <cx:subtotals/>
          </cx:layoutPr>
        </cx:series>
      </cx:plotAreaRegion>
      <cx:axis id="0">
        <cx:catScaling gapWidth="0.5"/>
        <cx:tickLabels/>
        <cx:spPr>
          <a:ln>
            <a:solidFill>
              <a:schemeClr val="tx1">
                <a:lumMod val="50000"/>
                <a:lumOff val="50000"/>
              </a:schemeClr>
            </a:solidFill>
          </a:ln>
        </cx:spPr>
        <cx:txPr>
          <a:bodyPr spcFirstLastPara="1" vertOverflow="ellipsis" horzOverflow="overflow" wrap="square" lIns="0" tIns="0" rIns="0" bIns="0" anchor="ctr" anchorCtr="1"/>
          <a:lstStyle/>
          <a:p>
            <a:pPr algn="ctr" rtl="0">
              <a:defRPr>
                <a:solidFill>
                  <a:schemeClr val="bg1"/>
                </a:solidFill>
              </a:defRPr>
            </a:pPr>
            <a:endParaRPr lang="en-US" sz="1197" b="0" i="0" u="none" strike="noStrike" baseline="0">
              <a:solidFill>
                <a:schemeClr val="bg1"/>
              </a:solidFill>
              <a:latin typeface="Calibri"/>
            </a:endParaRPr>
          </a:p>
        </cx:txPr>
      </cx:axis>
      <cx:axis id="1">
        <cx:valScaling/>
        <cx:tickLabels/>
        <cx:numFmt formatCode="_-£* #,##0.0,,&quot;m&quot;_-;-£* #,##0.0,,&quot;m&quot;_-;_-£* &quot;-&quot;??_-;_-@_-" sourceLinked="0"/>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cdr:x>
      <cdr:y>0.01922</cdr:y>
    </cdr:from>
    <cdr:to>
      <cdr:x>0.96122</cdr:x>
      <cdr:y>0.22017</cdr:y>
    </cdr:to>
    <cdr:sp macro="" textlink="">
      <cdr:nvSpPr>
        <cdr:cNvPr id="2" name="Rectangle 1">
          <a:extLst xmlns:a="http://schemas.openxmlformats.org/drawingml/2006/main">
            <a:ext uri="{FF2B5EF4-FFF2-40B4-BE49-F238E27FC236}">
              <a16:creationId xmlns:a16="http://schemas.microsoft.com/office/drawing/2014/main" id="{FF033FE0-9B89-40A0-976E-843F5E34E78C}"/>
            </a:ext>
          </a:extLst>
        </cdr:cNvPr>
        <cdr:cNvSpPr/>
      </cdr:nvSpPr>
      <cdr:spPr>
        <a:xfrm xmlns:a="http://schemas.openxmlformats.org/drawingml/2006/main">
          <a:off x="0" y="51540"/>
          <a:ext cx="2417075" cy="538752"/>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rtl="0"/>
          <a:r>
            <a:rPr lang="en-GB" sz="1400" dirty="0">
              <a:solidFill>
                <a:srgbClr val="4CB3AE"/>
              </a:solidFill>
            </a:rPr>
            <a:t>Increase in headcount to support commercial activities</a:t>
          </a:r>
        </a:p>
        <a:p xmlns:a="http://schemas.openxmlformats.org/drawingml/2006/main">
          <a:endParaRPr lang="en-US" sz="1400" dirty="0">
            <a:solidFill>
              <a:srgbClr val="4CB3AE"/>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20EB7-C7E0-314C-B044-16B645B45341}" type="datetimeFigureOut">
              <a:rPr lang="en-US" smtClean="0"/>
              <a:t>1/25/21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BAAB4-30EE-C84F-98C2-AFD2013D2022}" type="slidenum">
              <a:rPr lang="en-US" smtClean="0"/>
              <a:t>‹#›</a:t>
            </a:fld>
            <a:endParaRPr lang="en-US" dirty="0"/>
          </a:p>
        </p:txBody>
      </p:sp>
    </p:spTree>
    <p:extLst>
      <p:ext uri="{BB962C8B-B14F-4D97-AF65-F5344CB8AC3E}">
        <p14:creationId xmlns:p14="http://schemas.microsoft.com/office/powerpoint/2010/main" val="284049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a:t>
            </a:fld>
            <a:endParaRPr lang="en-US" dirty="0"/>
          </a:p>
        </p:txBody>
      </p:sp>
    </p:spTree>
    <p:extLst>
      <p:ext uri="{BB962C8B-B14F-4D97-AF65-F5344CB8AC3E}">
        <p14:creationId xmlns:p14="http://schemas.microsoft.com/office/powerpoint/2010/main" val="241975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11</a:t>
            </a:fld>
            <a:endParaRPr lang="en-US" dirty="0"/>
          </a:p>
        </p:txBody>
      </p:sp>
    </p:spTree>
    <p:extLst>
      <p:ext uri="{BB962C8B-B14F-4D97-AF65-F5344CB8AC3E}">
        <p14:creationId xmlns:p14="http://schemas.microsoft.com/office/powerpoint/2010/main" val="1412652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12</a:t>
            </a:fld>
            <a:endParaRPr lang="en-US" dirty="0"/>
          </a:p>
        </p:txBody>
      </p:sp>
    </p:spTree>
    <p:extLst>
      <p:ext uri="{BB962C8B-B14F-4D97-AF65-F5344CB8AC3E}">
        <p14:creationId xmlns:p14="http://schemas.microsoft.com/office/powerpoint/2010/main" val="532172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‘off-the-shelf’ microarray is supplied by Illumina, who upgrade their array every few years (currently on version 3) – NOTE – when new version arrive 23&amp;me sell new tests to currents users for the extra info. i.e. </a:t>
            </a:r>
            <a:r>
              <a:rPr lang="en-GB" sz="1200" b="0" i="0" u="none" strike="noStrike" kern="1200" dirty="0">
                <a:solidFill>
                  <a:schemeClr val="tx1"/>
                </a:solidFill>
                <a:effectLst/>
                <a:latin typeface="+mn-lt"/>
                <a:ea typeface="+mn-ea"/>
                <a:cs typeface="+mn-cs"/>
              </a:rPr>
              <a:t>genetic predisposition toward having dandruff in 2019 from version 3 array for $79.</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Illumina Global Screening Array: </a:t>
            </a:r>
            <a:r>
              <a:rPr lang="en-GB" sz="1200" b="0" i="0" u="none" strike="noStrike" kern="1200" dirty="0">
                <a:solidFill>
                  <a:schemeClr val="tx1"/>
                </a:solidFill>
                <a:effectLst/>
                <a:latin typeface="+mn-lt"/>
                <a:ea typeface="+mn-ea"/>
                <a:cs typeface="+mn-cs"/>
              </a:rPr>
              <a:t>Fixed markers: ~ 654,027</a:t>
            </a:r>
            <a:br>
              <a:rPr lang="en-GB" dirty="0"/>
            </a:br>
            <a:r>
              <a:rPr lang="en-GB" dirty="0"/>
              <a:t>                                                    </a:t>
            </a:r>
            <a:r>
              <a:rPr lang="en-GB" sz="1200" b="0" i="0" u="none" strike="noStrike" kern="1200" dirty="0">
                <a:solidFill>
                  <a:schemeClr val="tx1"/>
                </a:solidFill>
                <a:effectLst/>
                <a:latin typeface="+mn-lt"/>
                <a:ea typeface="+mn-ea"/>
                <a:cs typeface="+mn-cs"/>
              </a:rPr>
              <a:t>Custom marker add-on capacity: Up to 50,000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1000 genomes project is 2015 had validated &gt;80 million of the known 100 million in the dbSNP catalogue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Array is therefore less than 1% of the known markers in the human genome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DACA66-DF11-DC4D-A22A-0B0230119B69}" type="slidenum">
              <a:rPr lang="en-US" smtClean="0"/>
              <a:t>13</a:t>
            </a:fld>
            <a:endParaRPr lang="en-US" dirty="0"/>
          </a:p>
        </p:txBody>
      </p:sp>
    </p:spTree>
    <p:extLst>
      <p:ext uri="{BB962C8B-B14F-4D97-AF65-F5344CB8AC3E}">
        <p14:creationId xmlns:p14="http://schemas.microsoft.com/office/powerpoint/2010/main" val="185502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 = Whole Exome Sequencing (type of technology used – comprehensive but very expensive including an expensive and laborious analysis)</a:t>
            </a:r>
          </a:p>
          <a:p>
            <a:r>
              <a:rPr lang="en-US" dirty="0"/>
              <a:t>Others (23&amp;me, DNAfit, etc) all use – Microarray technology - &gt;600,000 fixed marker (uses Illumina Global Screening Array) – doesn’t those 3 markers</a:t>
            </a: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2DACA66-DF11-DC4D-A22A-0B0230119B69}" type="slidenum">
              <a:rPr lang="en-US" smtClean="0"/>
              <a:t>14</a:t>
            </a:fld>
            <a:endParaRPr lang="en-US" dirty="0"/>
          </a:p>
        </p:txBody>
      </p:sp>
    </p:spTree>
    <p:extLst>
      <p:ext uri="{BB962C8B-B14F-4D97-AF65-F5344CB8AC3E}">
        <p14:creationId xmlns:p14="http://schemas.microsoft.com/office/powerpoint/2010/main" val="2148354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16</a:t>
            </a:fld>
            <a:endParaRPr lang="en-US" dirty="0"/>
          </a:p>
        </p:txBody>
      </p:sp>
    </p:spTree>
    <p:extLst>
      <p:ext uri="{BB962C8B-B14F-4D97-AF65-F5344CB8AC3E}">
        <p14:creationId xmlns:p14="http://schemas.microsoft.com/office/powerpoint/2010/main" val="53905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17</a:t>
            </a:fld>
            <a:endParaRPr lang="en-US" dirty="0"/>
          </a:p>
        </p:txBody>
      </p:sp>
    </p:spTree>
    <p:extLst>
      <p:ext uri="{BB962C8B-B14F-4D97-AF65-F5344CB8AC3E}">
        <p14:creationId xmlns:p14="http://schemas.microsoft.com/office/powerpoint/2010/main" val="1508652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18</a:t>
            </a:fld>
            <a:endParaRPr lang="en-US" dirty="0"/>
          </a:p>
        </p:txBody>
      </p:sp>
    </p:spTree>
    <p:extLst>
      <p:ext uri="{BB962C8B-B14F-4D97-AF65-F5344CB8AC3E}">
        <p14:creationId xmlns:p14="http://schemas.microsoft.com/office/powerpoint/2010/main" val="23383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19</a:t>
            </a:fld>
            <a:endParaRPr lang="en-US" dirty="0"/>
          </a:p>
        </p:txBody>
      </p:sp>
    </p:spTree>
    <p:extLst>
      <p:ext uri="{BB962C8B-B14F-4D97-AF65-F5344CB8AC3E}">
        <p14:creationId xmlns:p14="http://schemas.microsoft.com/office/powerpoint/2010/main" val="142995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20</a:t>
            </a:fld>
            <a:endParaRPr lang="en-US" dirty="0"/>
          </a:p>
        </p:txBody>
      </p:sp>
    </p:spTree>
    <p:extLst>
      <p:ext uri="{BB962C8B-B14F-4D97-AF65-F5344CB8AC3E}">
        <p14:creationId xmlns:p14="http://schemas.microsoft.com/office/powerpoint/2010/main" val="220028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21</a:t>
            </a:fld>
            <a:endParaRPr lang="en-US" dirty="0"/>
          </a:p>
        </p:txBody>
      </p:sp>
    </p:spTree>
    <p:extLst>
      <p:ext uri="{BB962C8B-B14F-4D97-AF65-F5344CB8AC3E}">
        <p14:creationId xmlns:p14="http://schemas.microsoft.com/office/powerpoint/2010/main" val="235903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3</a:t>
            </a:fld>
            <a:endParaRPr lang="en-US" dirty="0"/>
          </a:p>
        </p:txBody>
      </p:sp>
    </p:spTree>
    <p:extLst>
      <p:ext uri="{BB962C8B-B14F-4D97-AF65-F5344CB8AC3E}">
        <p14:creationId xmlns:p14="http://schemas.microsoft.com/office/powerpoint/2010/main" val="3609798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25</a:t>
            </a:fld>
            <a:endParaRPr lang="en-US" dirty="0"/>
          </a:p>
        </p:txBody>
      </p:sp>
    </p:spTree>
    <p:extLst>
      <p:ext uri="{BB962C8B-B14F-4D97-AF65-F5344CB8AC3E}">
        <p14:creationId xmlns:p14="http://schemas.microsoft.com/office/powerpoint/2010/main" val="395466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26</a:t>
            </a:fld>
            <a:endParaRPr lang="en-US" dirty="0"/>
          </a:p>
        </p:txBody>
      </p:sp>
    </p:spTree>
    <p:extLst>
      <p:ext uri="{BB962C8B-B14F-4D97-AF65-F5344CB8AC3E}">
        <p14:creationId xmlns:p14="http://schemas.microsoft.com/office/powerpoint/2010/main" val="254307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27</a:t>
            </a:fld>
            <a:endParaRPr lang="en-US" dirty="0"/>
          </a:p>
        </p:txBody>
      </p:sp>
    </p:spTree>
    <p:extLst>
      <p:ext uri="{BB962C8B-B14F-4D97-AF65-F5344CB8AC3E}">
        <p14:creationId xmlns:p14="http://schemas.microsoft.com/office/powerpoint/2010/main" val="3816921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28</a:t>
            </a:fld>
            <a:endParaRPr lang="en-US" dirty="0"/>
          </a:p>
        </p:txBody>
      </p:sp>
    </p:spTree>
    <p:extLst>
      <p:ext uri="{BB962C8B-B14F-4D97-AF65-F5344CB8AC3E}">
        <p14:creationId xmlns:p14="http://schemas.microsoft.com/office/powerpoint/2010/main" val="3530292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29</a:t>
            </a:fld>
            <a:endParaRPr lang="en-US" dirty="0"/>
          </a:p>
        </p:txBody>
      </p:sp>
    </p:spTree>
    <p:extLst>
      <p:ext uri="{BB962C8B-B14F-4D97-AF65-F5344CB8AC3E}">
        <p14:creationId xmlns:p14="http://schemas.microsoft.com/office/powerpoint/2010/main" val="986359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30</a:t>
            </a:fld>
            <a:endParaRPr lang="en-US" dirty="0"/>
          </a:p>
        </p:txBody>
      </p:sp>
    </p:spTree>
    <p:extLst>
      <p:ext uri="{BB962C8B-B14F-4D97-AF65-F5344CB8AC3E}">
        <p14:creationId xmlns:p14="http://schemas.microsoft.com/office/powerpoint/2010/main" val="385557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4</a:t>
            </a:fld>
            <a:endParaRPr lang="en-US" dirty="0"/>
          </a:p>
        </p:txBody>
      </p:sp>
    </p:spTree>
    <p:extLst>
      <p:ext uri="{BB962C8B-B14F-4D97-AF65-F5344CB8AC3E}">
        <p14:creationId xmlns:p14="http://schemas.microsoft.com/office/powerpoint/2010/main" val="299020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5</a:t>
            </a:fld>
            <a:endParaRPr lang="en-US" dirty="0"/>
          </a:p>
        </p:txBody>
      </p:sp>
    </p:spTree>
    <p:extLst>
      <p:ext uri="{BB962C8B-B14F-4D97-AF65-F5344CB8AC3E}">
        <p14:creationId xmlns:p14="http://schemas.microsoft.com/office/powerpoint/2010/main" val="223815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BAAB4-30EE-C84F-98C2-AFD2013D2022}" type="slidenum">
              <a:rPr lang="en-US" smtClean="0"/>
              <a:t>6</a:t>
            </a:fld>
            <a:endParaRPr lang="en-US" dirty="0"/>
          </a:p>
        </p:txBody>
      </p:sp>
    </p:spTree>
    <p:extLst>
      <p:ext uri="{BB962C8B-B14F-4D97-AF65-F5344CB8AC3E}">
        <p14:creationId xmlns:p14="http://schemas.microsoft.com/office/powerpoint/2010/main" val="144491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498633</a:t>
            </a:r>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7</a:t>
            </a:fld>
            <a:endParaRPr lang="en-US" dirty="0"/>
          </a:p>
        </p:txBody>
      </p:sp>
    </p:spTree>
    <p:extLst>
      <p:ext uri="{BB962C8B-B14F-4D97-AF65-F5344CB8AC3E}">
        <p14:creationId xmlns:p14="http://schemas.microsoft.com/office/powerpoint/2010/main" val="3708517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8</a:t>
            </a:fld>
            <a:endParaRPr lang="en-US" dirty="0"/>
          </a:p>
        </p:txBody>
      </p:sp>
    </p:spTree>
    <p:extLst>
      <p:ext uri="{BB962C8B-B14F-4D97-AF65-F5344CB8AC3E}">
        <p14:creationId xmlns:p14="http://schemas.microsoft.com/office/powerpoint/2010/main" val="117321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9</a:t>
            </a:fld>
            <a:endParaRPr lang="en-US" dirty="0"/>
          </a:p>
        </p:txBody>
      </p:sp>
    </p:spTree>
    <p:extLst>
      <p:ext uri="{BB962C8B-B14F-4D97-AF65-F5344CB8AC3E}">
        <p14:creationId xmlns:p14="http://schemas.microsoft.com/office/powerpoint/2010/main" val="330909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AAB4-30EE-C84F-98C2-AFD2013D2022}" type="slidenum">
              <a:rPr lang="en-US" smtClean="0"/>
              <a:t>10</a:t>
            </a:fld>
            <a:endParaRPr lang="en-US" dirty="0"/>
          </a:p>
        </p:txBody>
      </p:sp>
    </p:spTree>
    <p:extLst>
      <p:ext uri="{BB962C8B-B14F-4D97-AF65-F5344CB8AC3E}">
        <p14:creationId xmlns:p14="http://schemas.microsoft.com/office/powerpoint/2010/main" val="354762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4E88-B8B9-404E-94E2-0A0A1D1B1C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4998D33-3660-FA42-BC62-D437CE9D1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D621DED-85D9-134A-AE07-2F2DE112C0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DBF4A8-D404-FF48-B4B2-065D491612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39DBD4-B425-2C46-A176-D8A401210E0B}"/>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383026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FB2B-4DB1-514C-A110-2854230215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B2AA3C-42C5-1B44-9E31-F0F8CCE1A8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8E61ED-F48F-AE46-85F8-E3C7E5887CF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AAB4A30-9084-1A48-BF83-F91EF2D380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B7FD07-E62B-9A46-9673-8267415F3414}"/>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170892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95A7B-8B54-CE4D-98C2-43F211CE7E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58FBE6-9DA2-1244-834A-4549AC8991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6242FD-E1D3-5E41-978A-081F44243A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A6CDF6D-BE34-CB48-B78B-F4B4A1633D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D9043-64CF-AE47-941F-913CB7055307}"/>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3824097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5152" y="1198176"/>
            <a:ext cx="5481165" cy="889469"/>
          </a:xfrm>
          <a:prstGeom prst="rect">
            <a:avLst/>
          </a:prstGeom>
        </p:spPr>
        <p:txBody>
          <a:bodyPr/>
          <a:lstStyle>
            <a:lvl1pPr algn="l">
              <a:defRPr sz="2399" b="1" spc="-106">
                <a:solidFill>
                  <a:srgbClr val="F8941D"/>
                </a:solidFill>
                <a:latin typeface="HelveticaNeueLTStd-Bd"/>
                <a:cs typeface="HelveticaNeueLTStd-Bd"/>
              </a:defRPr>
            </a:lvl1pPr>
          </a:lstStyle>
          <a:p>
            <a:r>
              <a:rPr lang="en-GB" dirty="0"/>
              <a:t>Bullet point page</a:t>
            </a:r>
            <a:endParaRPr lang="en-US" dirty="0"/>
          </a:p>
        </p:txBody>
      </p:sp>
      <p:sp>
        <p:nvSpPr>
          <p:cNvPr id="3" name="Subtitle 2"/>
          <p:cNvSpPr>
            <a:spLocks noGrp="1"/>
          </p:cNvSpPr>
          <p:nvPr>
            <p:ph type="subTitle" idx="1" hasCustomPrompt="1"/>
          </p:nvPr>
        </p:nvSpPr>
        <p:spPr>
          <a:xfrm>
            <a:off x="808659" y="2087642"/>
            <a:ext cx="6658405" cy="1256248"/>
          </a:xfrm>
          <a:prstGeom prst="rect">
            <a:avLst/>
          </a:prstGeom>
        </p:spPr>
        <p:txBody>
          <a:bodyPr/>
          <a:lstStyle>
            <a:lvl1pPr marL="12700" marR="6350" indent="0" algn="l">
              <a:lnSpc>
                <a:spcPct val="122300"/>
              </a:lnSpc>
              <a:buNone/>
              <a:defRPr sz="1344" b="1">
                <a:solidFill>
                  <a:schemeClr val="tx1">
                    <a:tint val="75000"/>
                  </a:schemeClr>
                </a:solidFill>
                <a:latin typeface="HelveticaNeueLTStd-Bd"/>
                <a:cs typeface="HelveticaNeueLTStd-Bd"/>
              </a:defRPr>
            </a:lvl1pPr>
            <a:lvl2pPr marL="241025" indent="0" algn="ctr">
              <a:buNone/>
              <a:defRPr>
                <a:solidFill>
                  <a:schemeClr val="tx1">
                    <a:tint val="75000"/>
                  </a:schemeClr>
                </a:solidFill>
              </a:defRPr>
            </a:lvl2pPr>
            <a:lvl3pPr marL="482049" indent="0" algn="ctr">
              <a:buNone/>
              <a:defRPr>
                <a:solidFill>
                  <a:schemeClr val="tx1">
                    <a:tint val="75000"/>
                  </a:schemeClr>
                </a:solidFill>
              </a:defRPr>
            </a:lvl3pPr>
            <a:lvl4pPr marL="723074" indent="0" algn="ctr">
              <a:buNone/>
              <a:defRPr>
                <a:solidFill>
                  <a:schemeClr val="tx1">
                    <a:tint val="75000"/>
                  </a:schemeClr>
                </a:solidFill>
              </a:defRPr>
            </a:lvl4pPr>
            <a:lvl5pPr marL="964098" indent="0" algn="ctr">
              <a:buNone/>
              <a:defRPr>
                <a:solidFill>
                  <a:schemeClr val="tx1">
                    <a:tint val="75000"/>
                  </a:schemeClr>
                </a:solidFill>
              </a:defRPr>
            </a:lvl5pPr>
            <a:lvl6pPr marL="1205122" indent="0" algn="ctr">
              <a:buNone/>
              <a:defRPr>
                <a:solidFill>
                  <a:schemeClr val="tx1">
                    <a:tint val="75000"/>
                  </a:schemeClr>
                </a:solidFill>
              </a:defRPr>
            </a:lvl6pPr>
            <a:lvl7pPr marL="1446146" indent="0" algn="ctr">
              <a:buNone/>
              <a:defRPr>
                <a:solidFill>
                  <a:schemeClr val="tx1">
                    <a:tint val="75000"/>
                  </a:schemeClr>
                </a:solidFill>
              </a:defRPr>
            </a:lvl7pPr>
            <a:lvl8pPr marL="1687171" indent="0" algn="ctr">
              <a:buNone/>
              <a:defRPr>
                <a:solidFill>
                  <a:schemeClr val="tx1">
                    <a:tint val="75000"/>
                  </a:schemeClr>
                </a:solidFill>
              </a:defRPr>
            </a:lvl8pPr>
            <a:lvl9pPr marL="1928195" indent="0" algn="ctr">
              <a:buNone/>
              <a:defRPr>
                <a:solidFill>
                  <a:schemeClr val="tx1">
                    <a:tint val="75000"/>
                  </a:schemeClr>
                </a:solidFill>
              </a:defRPr>
            </a:lvl9pPr>
          </a:lstStyle>
          <a:p>
            <a:pPr marL="12700" marR="6350">
              <a:lnSpc>
                <a:spcPct val="122300"/>
              </a:lnSpc>
            </a:pPr>
            <a:r>
              <a:rPr lang="en-US" dirty="0" err="1"/>
              <a:t>Soluptaspiet</a:t>
            </a:r>
            <a:r>
              <a:rPr lang="en-US" dirty="0"/>
              <a:t>, </a:t>
            </a:r>
            <a:r>
              <a:rPr lang="en-US" dirty="0" err="1"/>
              <a:t>quiaeptat</a:t>
            </a:r>
            <a:r>
              <a:rPr lang="en-US" dirty="0"/>
              <a:t> e </a:t>
            </a:r>
            <a:r>
              <a:rPr lang="en-US" dirty="0" err="1"/>
              <a:t>nime</a:t>
            </a:r>
            <a:r>
              <a:rPr lang="en-US" dirty="0"/>
              <a:t> </a:t>
            </a:r>
            <a:r>
              <a:rPr lang="en-US" dirty="0" err="1"/>
              <a:t>ven</a:t>
            </a:r>
            <a:r>
              <a:rPr lang="en-US" dirty="0"/>
              <a:t> tem qui </a:t>
            </a:r>
            <a:r>
              <a:rPr lang="en-US" dirty="0" err="1"/>
              <a:t>blacimpos</a:t>
            </a:r>
            <a:r>
              <a:rPr lang="en-US" dirty="0"/>
              <a:t> </a:t>
            </a:r>
            <a:r>
              <a:rPr lang="en-US" dirty="0" err="1"/>
              <a:t>sequi</a:t>
            </a:r>
            <a:r>
              <a:rPr lang="en-US" dirty="0"/>
              <a:t> </a:t>
            </a:r>
            <a:r>
              <a:rPr lang="en-US" dirty="0" err="1"/>
              <a:t>nonseni</a:t>
            </a:r>
            <a:r>
              <a:rPr lang="en-US" dirty="0"/>
              <a:t> </a:t>
            </a:r>
            <a:r>
              <a:rPr lang="en-US" dirty="0" err="1"/>
              <a:t>enimin</a:t>
            </a:r>
            <a:r>
              <a:rPr lang="en-US" dirty="0"/>
              <a:t> </a:t>
            </a:r>
            <a:r>
              <a:rPr lang="en-US" dirty="0" err="1"/>
              <a:t>tiorum</a:t>
            </a:r>
            <a:r>
              <a:rPr lang="en-US" dirty="0"/>
              <a:t> </a:t>
            </a:r>
            <a:r>
              <a:rPr lang="en-US" dirty="0" err="1"/>
              <a:t>fa</a:t>
            </a:r>
            <a:r>
              <a:rPr lang="en-US" dirty="0"/>
              <a:t> </a:t>
            </a:r>
            <a:r>
              <a:rPr lang="en-US" dirty="0" err="1"/>
              <a:t>cculpa</a:t>
            </a:r>
            <a:r>
              <a:rPr lang="en-US" dirty="0"/>
              <a:t> </a:t>
            </a:r>
            <a:r>
              <a:rPr lang="en-US" dirty="0" err="1"/>
              <a:t>si</a:t>
            </a:r>
            <a:r>
              <a:rPr lang="en-US" dirty="0"/>
              <a:t> </a:t>
            </a:r>
            <a:r>
              <a:rPr lang="en-US" dirty="0" err="1"/>
              <a:t>dolupta</a:t>
            </a:r>
            <a:r>
              <a:rPr lang="en-US" dirty="0"/>
              <a:t> an </a:t>
            </a:r>
            <a:r>
              <a:rPr lang="en-US" dirty="0" err="1"/>
              <a:t>ventem</a:t>
            </a:r>
            <a:r>
              <a:rPr lang="en-US" dirty="0"/>
              <a:t> qui </a:t>
            </a:r>
            <a:r>
              <a:rPr lang="en-US" dirty="0" err="1"/>
              <a:t>blaci</a:t>
            </a:r>
            <a:r>
              <a:rPr lang="en-US" dirty="0"/>
              <a:t>.</a:t>
            </a:r>
          </a:p>
        </p:txBody>
      </p:sp>
      <p:sp>
        <p:nvSpPr>
          <p:cNvPr id="6" name="Text Placeholder 5"/>
          <p:cNvSpPr>
            <a:spLocks noGrp="1"/>
          </p:cNvSpPr>
          <p:nvPr>
            <p:ph type="body" sz="quarter" idx="10" hasCustomPrompt="1"/>
          </p:nvPr>
        </p:nvSpPr>
        <p:spPr>
          <a:xfrm>
            <a:off x="813620" y="3466810"/>
            <a:ext cx="9700813" cy="754666"/>
          </a:xfrm>
          <a:prstGeom prst="rect">
            <a:avLst/>
          </a:prstGeom>
        </p:spPr>
        <p:txBody>
          <a:bodyPr vert="horz"/>
          <a:lstStyle>
            <a:lvl1pPr marL="377190" marR="298450" indent="-356870" algn="l" defTabSz="241025" rtl="0" eaLnBrk="1" fontAlgn="auto" latinLnBrk="0" hangingPunct="1">
              <a:lnSpc>
                <a:spcPct val="122300"/>
              </a:lnSpc>
              <a:spcBef>
                <a:spcPct val="20000"/>
              </a:spcBef>
              <a:spcAft>
                <a:spcPts val="0"/>
              </a:spcAft>
              <a:buClr>
                <a:schemeClr val="accent1"/>
              </a:buClr>
              <a:buSzPct val="150000"/>
              <a:buFont typeface="Arial"/>
              <a:buChar char="•"/>
              <a:tabLst/>
              <a:defRPr sz="1213" baseline="0">
                <a:solidFill>
                  <a:srgbClr val="8A8A8A"/>
                </a:solidFill>
                <a:latin typeface="HelveticaNeueLTStd-Bd"/>
                <a:cs typeface="HelveticaNeueLTStd-Bd"/>
              </a:defRPr>
            </a:lvl1pPr>
          </a:lstStyle>
          <a:p>
            <a:pPr marL="377190" marR="298450" indent="-356870">
              <a:lnSpc>
                <a:spcPct val="122300"/>
              </a:lnSpc>
            </a:pPr>
            <a:r>
              <a:rPr lang="en-US" sz="1213" spc="3" dirty="0">
                <a:solidFill>
                  <a:srgbClr val="808285"/>
                </a:solidFill>
                <a:latin typeface="HelveticaNeueLTStd-Roman"/>
                <a:cs typeface="HelveticaNeueLTStd-Roman"/>
              </a:rPr>
              <a:t>El </a:t>
            </a:r>
            <a:r>
              <a:rPr lang="en-US" sz="1213" spc="5" dirty="0" err="1">
                <a:solidFill>
                  <a:srgbClr val="808285"/>
                </a:solidFill>
                <a:latin typeface="HelveticaNeueLTStd-Roman"/>
                <a:cs typeface="HelveticaNeueLTStd-Roman"/>
              </a:rPr>
              <a:t>ende</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enias</a:t>
            </a:r>
            <a:r>
              <a:rPr lang="en-US" sz="1213" spc="3" dirty="0">
                <a:solidFill>
                  <a:srgbClr val="808285"/>
                </a:solidFill>
                <a:latin typeface="HelveticaNeueLTStd-Roman"/>
                <a:cs typeface="HelveticaNeueLTStd-Roman"/>
              </a:rPr>
              <a:t> et </a:t>
            </a:r>
            <a:r>
              <a:rPr lang="en-US" sz="1213" spc="5" dirty="0" err="1">
                <a:solidFill>
                  <a:srgbClr val="808285"/>
                </a:solidFill>
                <a:latin typeface="HelveticaNeueLTStd-Roman"/>
                <a:cs typeface="HelveticaNeueLTStd-Roman"/>
              </a:rPr>
              <a:t>occum</a:t>
            </a:r>
            <a:r>
              <a:rPr lang="en-US" sz="1213" spc="3" dirty="0">
                <a:solidFill>
                  <a:srgbClr val="808285"/>
                </a:solidFill>
                <a:latin typeface="HelveticaNeueLTStd-Roman"/>
                <a:cs typeface="HelveticaNeueLTStd-Roman"/>
              </a:rPr>
              <a:t> </a:t>
            </a:r>
            <a:r>
              <a:rPr lang="en-US" sz="1213" spc="8" dirty="0" err="1">
                <a:solidFill>
                  <a:srgbClr val="808285"/>
                </a:solidFill>
                <a:latin typeface="HelveticaNeueLTStd-Roman"/>
                <a:cs typeface="HelveticaNeueLTStd-Roman"/>
              </a:rPr>
              <a:t>nam</a:t>
            </a:r>
            <a:r>
              <a:rPr lang="en-US" sz="1213" spc="3" dirty="0">
                <a:solidFill>
                  <a:srgbClr val="808285"/>
                </a:solidFill>
                <a:latin typeface="HelveticaNeueLTStd-Roman"/>
                <a:cs typeface="HelveticaNeueLTStd-Roman"/>
              </a:rPr>
              <a:t> </a:t>
            </a:r>
            <a:r>
              <a:rPr lang="en-US" sz="1213" spc="-21" dirty="0">
                <a:solidFill>
                  <a:srgbClr val="808285"/>
                </a:solidFill>
                <a:latin typeface="HelveticaNeueLTStd-Roman"/>
                <a:cs typeface="HelveticaNeueLTStd-Roman"/>
              </a:rPr>
              <a:t>r</a:t>
            </a:r>
            <a:r>
              <a:rPr lang="en-US" sz="1213" spc="8" dirty="0">
                <a:solidFill>
                  <a:srgbClr val="808285"/>
                </a:solidFill>
                <a:latin typeface="HelveticaNeueLTStd-Roman"/>
                <a:cs typeface="HelveticaNeueLTStd-Roman"/>
              </a:rPr>
              <a:t>em</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vol</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ori</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tatiis</a:t>
            </a:r>
            <a:r>
              <a:rPr lang="en-US" sz="1213" spc="5"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ve</a:t>
            </a:r>
            <a:r>
              <a:rPr lang="en-US" sz="1213" spc="-21" dirty="0" err="1">
                <a:solidFill>
                  <a:srgbClr val="808285"/>
                </a:solidFill>
                <a:latin typeface="HelveticaNeueLTStd-Roman"/>
                <a:cs typeface="HelveticaNeueLTStd-Roman"/>
              </a:rPr>
              <a:t>r</a:t>
            </a:r>
            <a:r>
              <a:rPr lang="en-US" sz="1213" spc="3" dirty="0" err="1">
                <a:solidFill>
                  <a:srgbClr val="808285"/>
                </a:solidFill>
                <a:latin typeface="HelveticaNeueLTStd-Roman"/>
                <a:cs typeface="HelveticaNeueLTStd-Roman"/>
              </a:rPr>
              <a:t>ent</a:t>
            </a:r>
            <a:r>
              <a:rPr lang="en-US" sz="1213" spc="3" dirty="0">
                <a:solidFill>
                  <a:srgbClr val="808285"/>
                </a:solidFill>
                <a:latin typeface="HelveticaNeueLTStd-Roman"/>
                <a:cs typeface="HelveticaNeueLTStd-Roman"/>
              </a:rPr>
              <a:t>, et </a:t>
            </a:r>
            <a:r>
              <a:rPr lang="en-US" sz="1213" spc="5" dirty="0">
                <a:solidFill>
                  <a:srgbClr val="808285"/>
                </a:solidFill>
                <a:latin typeface="HelveticaNeueLTStd-Roman"/>
                <a:cs typeface="HelveticaNeueLTStd-Roman"/>
              </a:rPr>
              <a:t>lab</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incilibusam</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ati</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dolupta</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im</a:t>
            </a:r>
            <a:r>
              <a:rPr lang="en-US" sz="1213" spc="5" dirty="0">
                <a:solidFill>
                  <a:srgbClr val="808285"/>
                </a:solidFill>
                <a:latin typeface="HelveticaNeueLTStd-Roman"/>
                <a:cs typeface="HelveticaNeueLTStd-Roman"/>
              </a:rPr>
              <a:t>.</a:t>
            </a:r>
            <a:endParaRPr lang="en-US" sz="1213" dirty="0">
              <a:latin typeface="HelveticaNeueLTStd-Roman"/>
              <a:cs typeface="HelveticaNeueLTStd-Roman"/>
            </a:endParaRPr>
          </a:p>
        </p:txBody>
      </p:sp>
      <p:sp>
        <p:nvSpPr>
          <p:cNvPr id="12" name="Text Placeholder 5"/>
          <p:cNvSpPr>
            <a:spLocks noGrp="1"/>
          </p:cNvSpPr>
          <p:nvPr>
            <p:ph type="body" sz="quarter" idx="11" hasCustomPrompt="1"/>
          </p:nvPr>
        </p:nvSpPr>
        <p:spPr>
          <a:xfrm>
            <a:off x="805152" y="4130693"/>
            <a:ext cx="9700813" cy="754666"/>
          </a:xfrm>
          <a:prstGeom prst="rect">
            <a:avLst/>
          </a:prstGeom>
        </p:spPr>
        <p:txBody>
          <a:bodyPr vert="horz"/>
          <a:lstStyle>
            <a:lvl1pPr marL="377190" marR="298450" indent="-356870" algn="l" defTabSz="241025" rtl="0" eaLnBrk="1" fontAlgn="auto" latinLnBrk="0" hangingPunct="1">
              <a:lnSpc>
                <a:spcPct val="122300"/>
              </a:lnSpc>
              <a:spcBef>
                <a:spcPct val="20000"/>
              </a:spcBef>
              <a:spcAft>
                <a:spcPts val="0"/>
              </a:spcAft>
              <a:buClr>
                <a:schemeClr val="accent2"/>
              </a:buClr>
              <a:buSzPct val="150000"/>
              <a:buFont typeface="Arial"/>
              <a:buChar char="•"/>
              <a:tabLst/>
              <a:defRPr sz="1213" baseline="0">
                <a:solidFill>
                  <a:srgbClr val="8A8A8A"/>
                </a:solidFill>
                <a:latin typeface="HelveticaNeueLTStd-Bd"/>
                <a:cs typeface="HelveticaNeueLTStd-Bd"/>
              </a:defRPr>
            </a:lvl1pPr>
          </a:lstStyle>
          <a:p>
            <a:pPr marL="377190" marR="298450" indent="-356870">
              <a:lnSpc>
                <a:spcPct val="122300"/>
              </a:lnSpc>
            </a:pPr>
            <a:r>
              <a:rPr lang="en-US" sz="1213" spc="3" dirty="0">
                <a:solidFill>
                  <a:srgbClr val="808285"/>
                </a:solidFill>
                <a:latin typeface="HelveticaNeueLTStd-Roman"/>
                <a:cs typeface="HelveticaNeueLTStd-Roman"/>
              </a:rPr>
              <a:t>El </a:t>
            </a:r>
            <a:r>
              <a:rPr lang="en-US" sz="1213" spc="5" dirty="0" err="1">
                <a:solidFill>
                  <a:srgbClr val="808285"/>
                </a:solidFill>
                <a:latin typeface="HelveticaNeueLTStd-Roman"/>
                <a:cs typeface="HelveticaNeueLTStd-Roman"/>
              </a:rPr>
              <a:t>ende</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enias</a:t>
            </a:r>
            <a:r>
              <a:rPr lang="en-US" sz="1213" spc="3" dirty="0">
                <a:solidFill>
                  <a:srgbClr val="808285"/>
                </a:solidFill>
                <a:latin typeface="HelveticaNeueLTStd-Roman"/>
                <a:cs typeface="HelveticaNeueLTStd-Roman"/>
              </a:rPr>
              <a:t> et </a:t>
            </a:r>
            <a:r>
              <a:rPr lang="en-US" sz="1213" spc="5" dirty="0" err="1">
                <a:solidFill>
                  <a:srgbClr val="808285"/>
                </a:solidFill>
                <a:latin typeface="HelveticaNeueLTStd-Roman"/>
                <a:cs typeface="HelveticaNeueLTStd-Roman"/>
              </a:rPr>
              <a:t>occum</a:t>
            </a:r>
            <a:r>
              <a:rPr lang="en-US" sz="1213" spc="3" dirty="0">
                <a:solidFill>
                  <a:srgbClr val="808285"/>
                </a:solidFill>
                <a:latin typeface="HelveticaNeueLTStd-Roman"/>
                <a:cs typeface="HelveticaNeueLTStd-Roman"/>
              </a:rPr>
              <a:t> </a:t>
            </a:r>
            <a:r>
              <a:rPr lang="en-US" sz="1213" spc="8" dirty="0" err="1">
                <a:solidFill>
                  <a:srgbClr val="808285"/>
                </a:solidFill>
                <a:latin typeface="HelveticaNeueLTStd-Roman"/>
                <a:cs typeface="HelveticaNeueLTStd-Roman"/>
              </a:rPr>
              <a:t>nam</a:t>
            </a:r>
            <a:r>
              <a:rPr lang="en-US" sz="1213" spc="3" dirty="0">
                <a:solidFill>
                  <a:srgbClr val="808285"/>
                </a:solidFill>
                <a:latin typeface="HelveticaNeueLTStd-Roman"/>
                <a:cs typeface="HelveticaNeueLTStd-Roman"/>
              </a:rPr>
              <a:t> </a:t>
            </a:r>
            <a:r>
              <a:rPr lang="en-US" sz="1213" spc="-21" dirty="0">
                <a:solidFill>
                  <a:srgbClr val="808285"/>
                </a:solidFill>
                <a:latin typeface="HelveticaNeueLTStd-Roman"/>
                <a:cs typeface="HelveticaNeueLTStd-Roman"/>
              </a:rPr>
              <a:t>r</a:t>
            </a:r>
            <a:r>
              <a:rPr lang="en-US" sz="1213" spc="8" dirty="0">
                <a:solidFill>
                  <a:srgbClr val="808285"/>
                </a:solidFill>
                <a:latin typeface="HelveticaNeueLTStd-Roman"/>
                <a:cs typeface="HelveticaNeueLTStd-Roman"/>
              </a:rPr>
              <a:t>em</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vol</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ori</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tatiis</a:t>
            </a:r>
            <a:r>
              <a:rPr lang="en-US" sz="1213" spc="5"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ve</a:t>
            </a:r>
            <a:r>
              <a:rPr lang="en-US" sz="1213" spc="-21" dirty="0" err="1">
                <a:solidFill>
                  <a:srgbClr val="808285"/>
                </a:solidFill>
                <a:latin typeface="HelveticaNeueLTStd-Roman"/>
                <a:cs typeface="HelveticaNeueLTStd-Roman"/>
              </a:rPr>
              <a:t>r</a:t>
            </a:r>
            <a:r>
              <a:rPr lang="en-US" sz="1213" spc="3" dirty="0" err="1">
                <a:solidFill>
                  <a:srgbClr val="808285"/>
                </a:solidFill>
                <a:latin typeface="HelveticaNeueLTStd-Roman"/>
                <a:cs typeface="HelveticaNeueLTStd-Roman"/>
              </a:rPr>
              <a:t>ent</a:t>
            </a:r>
            <a:r>
              <a:rPr lang="en-US" sz="1213" spc="3" dirty="0">
                <a:solidFill>
                  <a:srgbClr val="808285"/>
                </a:solidFill>
                <a:latin typeface="HelveticaNeueLTStd-Roman"/>
                <a:cs typeface="HelveticaNeueLTStd-Roman"/>
              </a:rPr>
              <a:t>, et </a:t>
            </a:r>
            <a:r>
              <a:rPr lang="en-US" sz="1213" spc="5" dirty="0">
                <a:solidFill>
                  <a:srgbClr val="808285"/>
                </a:solidFill>
                <a:latin typeface="HelveticaNeueLTStd-Roman"/>
                <a:cs typeface="HelveticaNeueLTStd-Roman"/>
              </a:rPr>
              <a:t>lab</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incilibusam</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ati</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dolupta</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im</a:t>
            </a:r>
            <a:r>
              <a:rPr lang="en-US" sz="1213" spc="5" dirty="0">
                <a:solidFill>
                  <a:srgbClr val="808285"/>
                </a:solidFill>
                <a:latin typeface="HelveticaNeueLTStd-Roman"/>
                <a:cs typeface="HelveticaNeueLTStd-Roman"/>
              </a:rPr>
              <a:t>.</a:t>
            </a:r>
            <a:endParaRPr lang="en-US" sz="1213" dirty="0">
              <a:latin typeface="HelveticaNeueLTStd-Roman"/>
              <a:cs typeface="HelveticaNeueLTStd-Roman"/>
            </a:endParaRPr>
          </a:p>
        </p:txBody>
      </p:sp>
      <p:sp>
        <p:nvSpPr>
          <p:cNvPr id="13" name="Text Placeholder 5"/>
          <p:cNvSpPr>
            <a:spLocks noGrp="1"/>
          </p:cNvSpPr>
          <p:nvPr>
            <p:ph type="body" sz="quarter" idx="12" hasCustomPrompt="1"/>
          </p:nvPr>
        </p:nvSpPr>
        <p:spPr>
          <a:xfrm>
            <a:off x="805152" y="4784389"/>
            <a:ext cx="9700813" cy="754666"/>
          </a:xfrm>
          <a:prstGeom prst="rect">
            <a:avLst/>
          </a:prstGeom>
        </p:spPr>
        <p:txBody>
          <a:bodyPr vert="horz"/>
          <a:lstStyle>
            <a:lvl1pPr marL="377190" marR="298450" indent="-356870" algn="l" defTabSz="241025" rtl="0" eaLnBrk="1" fontAlgn="auto" latinLnBrk="0" hangingPunct="1">
              <a:lnSpc>
                <a:spcPct val="122300"/>
              </a:lnSpc>
              <a:spcBef>
                <a:spcPct val="20000"/>
              </a:spcBef>
              <a:spcAft>
                <a:spcPts val="0"/>
              </a:spcAft>
              <a:buClr>
                <a:schemeClr val="accent3"/>
              </a:buClr>
              <a:buSzPct val="150000"/>
              <a:buFont typeface="Arial"/>
              <a:buChar char="•"/>
              <a:tabLst/>
              <a:defRPr sz="1213" baseline="0">
                <a:solidFill>
                  <a:srgbClr val="8A8A8A"/>
                </a:solidFill>
                <a:latin typeface="HelveticaNeueLTStd-Bd"/>
                <a:cs typeface="HelveticaNeueLTStd-Bd"/>
              </a:defRPr>
            </a:lvl1pPr>
          </a:lstStyle>
          <a:p>
            <a:pPr marL="377190" marR="298450" indent="-356870">
              <a:lnSpc>
                <a:spcPct val="122300"/>
              </a:lnSpc>
            </a:pPr>
            <a:r>
              <a:rPr lang="en-US" sz="1213" spc="3" dirty="0">
                <a:solidFill>
                  <a:srgbClr val="808285"/>
                </a:solidFill>
                <a:latin typeface="HelveticaNeueLTStd-Roman"/>
                <a:cs typeface="HelveticaNeueLTStd-Roman"/>
              </a:rPr>
              <a:t>El </a:t>
            </a:r>
            <a:r>
              <a:rPr lang="en-US" sz="1213" spc="5" dirty="0" err="1">
                <a:solidFill>
                  <a:srgbClr val="808285"/>
                </a:solidFill>
                <a:latin typeface="HelveticaNeueLTStd-Roman"/>
                <a:cs typeface="HelveticaNeueLTStd-Roman"/>
              </a:rPr>
              <a:t>ende</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enias</a:t>
            </a:r>
            <a:r>
              <a:rPr lang="en-US" sz="1213" spc="3" dirty="0">
                <a:solidFill>
                  <a:srgbClr val="808285"/>
                </a:solidFill>
                <a:latin typeface="HelveticaNeueLTStd-Roman"/>
                <a:cs typeface="HelveticaNeueLTStd-Roman"/>
              </a:rPr>
              <a:t> et </a:t>
            </a:r>
            <a:r>
              <a:rPr lang="en-US" sz="1213" spc="5" dirty="0" err="1">
                <a:solidFill>
                  <a:srgbClr val="808285"/>
                </a:solidFill>
                <a:latin typeface="HelveticaNeueLTStd-Roman"/>
                <a:cs typeface="HelveticaNeueLTStd-Roman"/>
              </a:rPr>
              <a:t>occum</a:t>
            </a:r>
            <a:r>
              <a:rPr lang="en-US" sz="1213" spc="3" dirty="0">
                <a:solidFill>
                  <a:srgbClr val="808285"/>
                </a:solidFill>
                <a:latin typeface="HelveticaNeueLTStd-Roman"/>
                <a:cs typeface="HelveticaNeueLTStd-Roman"/>
              </a:rPr>
              <a:t> </a:t>
            </a:r>
            <a:r>
              <a:rPr lang="en-US" sz="1213" spc="8" dirty="0" err="1">
                <a:solidFill>
                  <a:srgbClr val="808285"/>
                </a:solidFill>
                <a:latin typeface="HelveticaNeueLTStd-Roman"/>
                <a:cs typeface="HelveticaNeueLTStd-Roman"/>
              </a:rPr>
              <a:t>nam</a:t>
            </a:r>
            <a:r>
              <a:rPr lang="en-US" sz="1213" spc="3" dirty="0">
                <a:solidFill>
                  <a:srgbClr val="808285"/>
                </a:solidFill>
                <a:latin typeface="HelveticaNeueLTStd-Roman"/>
                <a:cs typeface="HelveticaNeueLTStd-Roman"/>
              </a:rPr>
              <a:t> </a:t>
            </a:r>
            <a:r>
              <a:rPr lang="en-US" sz="1213" spc="-21" dirty="0">
                <a:solidFill>
                  <a:srgbClr val="808285"/>
                </a:solidFill>
                <a:latin typeface="HelveticaNeueLTStd-Roman"/>
                <a:cs typeface="HelveticaNeueLTStd-Roman"/>
              </a:rPr>
              <a:t>r</a:t>
            </a:r>
            <a:r>
              <a:rPr lang="en-US" sz="1213" spc="8" dirty="0">
                <a:solidFill>
                  <a:srgbClr val="808285"/>
                </a:solidFill>
                <a:latin typeface="HelveticaNeueLTStd-Roman"/>
                <a:cs typeface="HelveticaNeueLTStd-Roman"/>
              </a:rPr>
              <a:t>em</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vol</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ori</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tatiis</a:t>
            </a:r>
            <a:r>
              <a:rPr lang="en-US" sz="1213" spc="5"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ve</a:t>
            </a:r>
            <a:r>
              <a:rPr lang="en-US" sz="1213" spc="-21" dirty="0" err="1">
                <a:solidFill>
                  <a:srgbClr val="808285"/>
                </a:solidFill>
                <a:latin typeface="HelveticaNeueLTStd-Roman"/>
                <a:cs typeface="HelveticaNeueLTStd-Roman"/>
              </a:rPr>
              <a:t>r</a:t>
            </a:r>
            <a:r>
              <a:rPr lang="en-US" sz="1213" spc="3" dirty="0" err="1">
                <a:solidFill>
                  <a:srgbClr val="808285"/>
                </a:solidFill>
                <a:latin typeface="HelveticaNeueLTStd-Roman"/>
                <a:cs typeface="HelveticaNeueLTStd-Roman"/>
              </a:rPr>
              <a:t>ent</a:t>
            </a:r>
            <a:r>
              <a:rPr lang="en-US" sz="1213" spc="3" dirty="0">
                <a:solidFill>
                  <a:srgbClr val="808285"/>
                </a:solidFill>
                <a:latin typeface="HelveticaNeueLTStd-Roman"/>
                <a:cs typeface="HelveticaNeueLTStd-Roman"/>
              </a:rPr>
              <a:t>, et </a:t>
            </a:r>
            <a:r>
              <a:rPr lang="en-US" sz="1213" spc="5" dirty="0">
                <a:solidFill>
                  <a:srgbClr val="808285"/>
                </a:solidFill>
                <a:latin typeface="HelveticaNeueLTStd-Roman"/>
                <a:cs typeface="HelveticaNeueLTStd-Roman"/>
              </a:rPr>
              <a:t>lab</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incilibusam</a:t>
            </a:r>
            <a:r>
              <a:rPr lang="en-US" sz="1213" spc="3" dirty="0">
                <a:solidFill>
                  <a:srgbClr val="808285"/>
                </a:solidFill>
                <a:latin typeface="HelveticaNeueLTStd-Roman"/>
                <a:cs typeface="HelveticaNeueLTStd-Roman"/>
              </a:rPr>
              <a:t> </a:t>
            </a:r>
            <a:r>
              <a:rPr lang="en-US" sz="1213" spc="3" dirty="0" err="1">
                <a:solidFill>
                  <a:srgbClr val="808285"/>
                </a:solidFill>
                <a:latin typeface="HelveticaNeueLTStd-Roman"/>
                <a:cs typeface="HelveticaNeueLTStd-Roman"/>
              </a:rPr>
              <a:t>ati</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dolupta</a:t>
            </a:r>
            <a:r>
              <a:rPr lang="en-US" sz="1213" spc="3" dirty="0">
                <a:solidFill>
                  <a:srgbClr val="808285"/>
                </a:solidFill>
                <a:latin typeface="HelveticaNeueLTStd-Roman"/>
                <a:cs typeface="HelveticaNeueLTStd-Roman"/>
              </a:rPr>
              <a:t> </a:t>
            </a:r>
            <a:r>
              <a:rPr lang="en-US" sz="1213" spc="5" dirty="0" err="1">
                <a:solidFill>
                  <a:srgbClr val="808285"/>
                </a:solidFill>
                <a:latin typeface="HelveticaNeueLTStd-Roman"/>
                <a:cs typeface="HelveticaNeueLTStd-Roman"/>
              </a:rPr>
              <a:t>im</a:t>
            </a:r>
            <a:r>
              <a:rPr lang="en-US" sz="1213" spc="5" dirty="0">
                <a:solidFill>
                  <a:srgbClr val="808285"/>
                </a:solidFill>
                <a:latin typeface="HelveticaNeueLTStd-Roman"/>
                <a:cs typeface="HelveticaNeueLTStd-Roman"/>
              </a:rPr>
              <a:t>.</a:t>
            </a:r>
            <a:endParaRPr lang="en-US" sz="1213" dirty="0">
              <a:latin typeface="HelveticaNeueLTStd-Roman"/>
              <a:cs typeface="HelveticaNeueLTStd-Roman"/>
            </a:endParaRPr>
          </a:p>
        </p:txBody>
      </p:sp>
      <p:sp>
        <p:nvSpPr>
          <p:cNvPr id="7" name="Slide Number Placeholder 1">
            <a:extLst>
              <a:ext uri="{FF2B5EF4-FFF2-40B4-BE49-F238E27FC236}">
                <a16:creationId xmlns:a16="http://schemas.microsoft.com/office/drawing/2014/main" id="{8A996F67-C03D-42CA-AA9A-859052D477F6}"/>
              </a:ext>
            </a:extLst>
          </p:cNvPr>
          <p:cNvSpPr>
            <a:spLocks noGrp="1"/>
          </p:cNvSpPr>
          <p:nvPr>
            <p:ph type="sldNum" sz="quarter" idx="4"/>
          </p:nvPr>
        </p:nvSpPr>
        <p:spPr>
          <a:xfrm>
            <a:off x="8610759" y="6355869"/>
            <a:ext cx="2743236" cy="365998"/>
          </a:xfrm>
          <a:prstGeom prst="rect">
            <a:avLst/>
          </a:prstGeom>
        </p:spPr>
        <p:txBody>
          <a:bodyPr vert="horz" lIns="91440" tIns="45720" rIns="91440" bIns="45720" rtlCol="0" anchor="ctr"/>
          <a:lstStyle>
            <a:lvl1pPr algn="r">
              <a:defRPr sz="632">
                <a:solidFill>
                  <a:schemeClr val="tx1">
                    <a:tint val="75000"/>
                  </a:schemeClr>
                </a:solidFill>
              </a:defRPr>
            </a:lvl1pPr>
          </a:lstStyle>
          <a:p>
            <a:fld id="{21D6478C-BE34-4261-AD78-3D0CEEB74823}" type="slidenum">
              <a:rPr lang="en-GB" smtClean="0"/>
              <a:t>‹#›</a:t>
            </a:fld>
            <a:endParaRPr lang="en-GB" dirty="0"/>
          </a:p>
        </p:txBody>
      </p:sp>
    </p:spTree>
    <p:extLst>
      <p:ext uri="{BB962C8B-B14F-4D97-AF65-F5344CB8AC3E}">
        <p14:creationId xmlns:p14="http://schemas.microsoft.com/office/powerpoint/2010/main" val="362513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7622-4CDE-C246-8EBE-78F7C24322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6BE71A-0E88-F543-A9EE-471C33053F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50CC42-F008-1943-A542-B29F1BA0FDE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F2D7287-953B-0043-9ABA-BB90E1ADD3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31AED-AC1E-4048-AEBE-4E79CE2C3EFD}"/>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312408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EF93-5D04-224E-9345-CD1A3269C9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C88317A-F4B5-504C-BFD0-1215E4EEA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887AA3-71D2-C343-99C6-C736033882C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D6A2684-E2EB-3F49-8D3B-944DF35F1C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57DB7E-1BBE-6647-982C-EA16D5087058}"/>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241007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76D7-1BD6-1D4B-96D5-3B89640627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97DECC-248A-5D48-900D-4BE1252DB5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915053-553D-914F-BBC2-970A5EE372B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E6908B-9ECC-DD4D-8050-DBBB037A9F1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7CF980B-1732-B544-9AB7-A5E354DF87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002065-0DA6-EC47-BF36-D851767F4DDE}"/>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169840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C82B-C4A0-8D4C-ADEF-1D7E3BBEBF4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61F649-214C-A245-992F-160308696B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B98891-9807-9842-97EA-C8AB8B7380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C81B5E5-A823-5C46-A210-947A6EA1B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2F0966-A551-1445-A8A7-71787AD33D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6B6DC18-1123-F84B-8B6B-B8467B6AB1E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FD3FAF57-643C-0145-A755-FB1FDC96A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B4318-0189-2B40-8DEF-46FC354491C2}"/>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23705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4AB4-4C9A-E64B-BCE7-18BB34C298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38E8EC3-00D7-0E45-8729-12EDAD8C3C8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64C1210-FD5B-104E-866E-30934B2D60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E3D7E55-BE0A-244D-BC86-57A3328B98F2}"/>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96274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E9D09-8CA1-9449-B79B-763B2D3CD08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D1FAC9B-6B44-B84E-85A6-CEC7648A2BB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3744FA-AA47-4E4A-972F-4BD5BD14FB29}"/>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38211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BD11-FB45-4A4E-8E7E-4994594EDC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7A148B6-0991-7745-A0FF-A9A655659F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656390-9B0C-5D49-BB00-DD707CB84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842FE-ED16-4F46-A5BA-E47D854816F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2626299-40A3-3546-956D-D70F1B2D55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A36FB1-2037-304B-BDFB-B604FF8BCEA1}"/>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328748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02BC-2243-074B-8D60-3426F35CF3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8DB116-8045-9845-95DD-77ACF686F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9F40642-42EC-204D-BB26-97108F7EF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FAF323-0BE3-A549-A088-D5028EF55C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A39E180-0411-0844-9348-DD002AF7F7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FE6D53-6F9B-8346-B6A2-CD1958D61D14}"/>
              </a:ext>
            </a:extLst>
          </p:cNvPr>
          <p:cNvSpPr>
            <a:spLocks noGrp="1"/>
          </p:cNvSpPr>
          <p:nvPr>
            <p:ph type="sldNum" sz="quarter" idx="12"/>
          </p:nvPr>
        </p:nvSpPr>
        <p:spPr/>
        <p:txBody>
          <a:bodyPr/>
          <a:lstStyle/>
          <a:p>
            <a:fld id="{3AB4A909-B946-A548-B227-958A73D4D5B9}" type="slidenum">
              <a:rPr lang="en-US" smtClean="0"/>
              <a:t>‹#›</a:t>
            </a:fld>
            <a:endParaRPr lang="en-US" dirty="0"/>
          </a:p>
        </p:txBody>
      </p:sp>
    </p:spTree>
    <p:extLst>
      <p:ext uri="{BB962C8B-B14F-4D97-AF65-F5344CB8AC3E}">
        <p14:creationId xmlns:p14="http://schemas.microsoft.com/office/powerpoint/2010/main" val="22331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1B128A-2301-7E48-A99F-29AF6F0DB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12AACA-7248-824B-A2DD-6F237F20C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58C760-95CD-E74D-9803-26E15C56D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18EF52A-2702-BC4E-9B88-92147290E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579B15D-05A0-3845-8F9C-2867D91C4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4A909-B946-A548-B227-958A73D4D5B9}" type="slidenum">
              <a:rPr lang="en-US" smtClean="0"/>
              <a:t>‹#›</a:t>
            </a:fld>
            <a:endParaRPr lang="en-US" dirty="0"/>
          </a:p>
        </p:txBody>
      </p:sp>
    </p:spTree>
    <p:extLst>
      <p:ext uri="{BB962C8B-B14F-4D97-AF65-F5344CB8AC3E}">
        <p14:creationId xmlns:p14="http://schemas.microsoft.com/office/powerpoint/2010/main" val="3345402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jp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14/relationships/chartEx" Target="../charts/chartEx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1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9.jp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jpg"/><Relationship Id="rId10" Type="http://schemas.openxmlformats.org/officeDocument/2006/relationships/image" Target="../media/image12.png"/><Relationship Id="rId19" Type="http://schemas.openxmlformats.org/officeDocument/2006/relationships/image" Target="../media/image5.png"/><Relationship Id="rId4" Type="http://schemas.openxmlformats.org/officeDocument/2006/relationships/image" Target="../media/image7.jpeg"/><Relationship Id="rId9" Type="http://schemas.openxmlformats.org/officeDocument/2006/relationships/image" Target="../media/image11.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g"/><Relationship Id="rId11" Type="http://schemas.openxmlformats.org/officeDocument/2006/relationships/image" Target="../media/image5.png"/><Relationship Id="rId5" Type="http://schemas.openxmlformats.org/officeDocument/2006/relationships/image" Target="../media/image22.jp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fortunebusinessinsights.com/industry-reports/genomics-market-100941" TargetMode="External"/><Relationship Id="rId3" Type="http://schemas.openxmlformats.org/officeDocument/2006/relationships/chart" Target="../charts/chart1.xml"/><Relationship Id="rId7" Type="http://schemas.openxmlformats.org/officeDocument/2006/relationships/hyperlink" Target="https://www.ncbi.nlm.nih.gov/entrez/eutils/elink.fcgi?dbfrom=pubmed&amp;retmode=ref&amp;cmd=prlinks&amp;id=2973370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ncbi.nlm.nih.gov/pmc/articles/PMC5987210/#:~:text=As%20of%20August%201%2C%202017,tests%20were%20single%2Dgene%20tests." TargetMode="External"/><Relationship Id="rId5" Type="http://schemas.openxmlformats.org/officeDocument/2006/relationships/hyperlink" Target="https://www.technologyreview.com/2019/02/11/103446/more-than-26-million-people-have-taken-an-at-home-ancestry-test/" TargetMode="External"/><Relationship Id="rId10" Type="http://schemas.openxmlformats.org/officeDocument/2006/relationships/image" Target="../media/image5.png"/><Relationship Id="rId4" Type="http://schemas.openxmlformats.org/officeDocument/2006/relationships/hyperlink" Target="https://www.sciencedaily.com/releases/2018/05/180504103811.htm" TargetMode="External"/><Relationship Id="rId9" Type="http://schemas.openxmlformats.org/officeDocument/2006/relationships/hyperlink" Target="https://www.marketsandmarkets.com/Market-Reports/genomics-market-613.html?gclid=CjwKCAiAudD_BRBXEiwAudakX8VQgL0j1dfJoHaxoth64l9c9A7mY1_Iqt_2WIB9KZHdsg3W0H4BqBoCFHgQAvD_Bw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4B712F-CEBC-F746-BA37-E505C8307B9D}"/>
              </a:ext>
            </a:extLst>
          </p:cNvPr>
          <p:cNvSpPr/>
          <p:nvPr/>
        </p:nvSpPr>
        <p:spPr>
          <a:xfrm>
            <a:off x="0" y="-17376"/>
            <a:ext cx="12192000" cy="2304697"/>
          </a:xfrm>
          <a:prstGeom prst="rect">
            <a:avLst/>
          </a:prstGeom>
          <a:solidFill>
            <a:srgbClr val="90C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dirty="0">
              <a:latin typeface="+mj-lt"/>
            </a:endParaRPr>
          </a:p>
          <a:p>
            <a:pPr algn="r"/>
            <a:r>
              <a:rPr lang="en-US" sz="2000" dirty="0">
                <a:latin typeface="+mj-lt"/>
              </a:rPr>
              <a:t>  </a:t>
            </a:r>
          </a:p>
        </p:txBody>
      </p:sp>
      <p:sp>
        <p:nvSpPr>
          <p:cNvPr id="43" name="Rectangle 42">
            <a:extLst>
              <a:ext uri="{FF2B5EF4-FFF2-40B4-BE49-F238E27FC236}">
                <a16:creationId xmlns:a16="http://schemas.microsoft.com/office/drawing/2014/main" id="{2C42BCD3-58A8-6D4C-91E1-DFEDBE5EF7FC}"/>
              </a:ext>
            </a:extLst>
          </p:cNvPr>
          <p:cNvSpPr/>
          <p:nvPr/>
        </p:nvSpPr>
        <p:spPr>
          <a:xfrm>
            <a:off x="0" y="2204358"/>
            <a:ext cx="12192000" cy="46536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399421D4-6F75-D84E-8FD5-E7E4225BC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425" y="1251599"/>
            <a:ext cx="4521688" cy="3026763"/>
          </a:xfrm>
          <a:prstGeom prst="rect">
            <a:avLst/>
          </a:prstGeom>
        </p:spPr>
      </p:pic>
      <p:pic>
        <p:nvPicPr>
          <p:cNvPr id="13" name="Picture 12">
            <a:extLst>
              <a:ext uri="{FF2B5EF4-FFF2-40B4-BE49-F238E27FC236}">
                <a16:creationId xmlns:a16="http://schemas.microsoft.com/office/drawing/2014/main" id="{A92683B6-BBE3-7041-9A2A-CD92D3CF0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582" y="958243"/>
            <a:ext cx="3683842" cy="252096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F00D990B-A26C-8A48-B110-4A1E9B4B1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995" y="4467330"/>
            <a:ext cx="3158551" cy="1057147"/>
          </a:xfrm>
          <a:prstGeom prst="rect">
            <a:avLst/>
          </a:prstGeom>
        </p:spPr>
      </p:pic>
      <p:pic>
        <p:nvPicPr>
          <p:cNvPr id="11" name="Picture 10">
            <a:extLst>
              <a:ext uri="{FF2B5EF4-FFF2-40B4-BE49-F238E27FC236}">
                <a16:creationId xmlns:a16="http://schemas.microsoft.com/office/drawing/2014/main" id="{C9A60343-F7EC-5746-A366-0BD3A2FDF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8728" y="3088989"/>
            <a:ext cx="3535570" cy="2358208"/>
          </a:xfrm>
          <a:prstGeom prst="rect">
            <a:avLst/>
          </a:prstGeom>
        </p:spPr>
      </p:pic>
      <p:sp>
        <p:nvSpPr>
          <p:cNvPr id="10" name="Rectangle 9">
            <a:extLst>
              <a:ext uri="{FF2B5EF4-FFF2-40B4-BE49-F238E27FC236}">
                <a16:creationId xmlns:a16="http://schemas.microsoft.com/office/drawing/2014/main" id="{D43B7DD8-F272-424C-BEB0-7FB607D497A2}"/>
              </a:ext>
            </a:extLst>
          </p:cNvPr>
          <p:cNvSpPr/>
          <p:nvPr/>
        </p:nvSpPr>
        <p:spPr>
          <a:xfrm>
            <a:off x="0" y="5910146"/>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A2B887C-1ACF-B148-994D-6A609DB50A58}"/>
              </a:ext>
            </a:extLst>
          </p:cNvPr>
          <p:cNvSpPr/>
          <p:nvPr/>
        </p:nvSpPr>
        <p:spPr>
          <a:xfrm>
            <a:off x="237019" y="6229374"/>
            <a:ext cx="3439211" cy="400110"/>
          </a:xfrm>
          <a:prstGeom prst="rect">
            <a:avLst/>
          </a:prstGeom>
        </p:spPr>
        <p:txBody>
          <a:bodyPr wrap="none">
            <a:spAutoFit/>
          </a:bodyPr>
          <a:lstStyle/>
          <a:p>
            <a:r>
              <a:rPr lang="en-US" sz="2000" dirty="0">
                <a:solidFill>
                  <a:schemeClr val="bg1"/>
                </a:solidFill>
                <a:latin typeface="+mj-lt"/>
              </a:rPr>
              <a:t>www.myhealthcheckedplc.com </a:t>
            </a:r>
          </a:p>
        </p:txBody>
      </p:sp>
      <p:sp>
        <p:nvSpPr>
          <p:cNvPr id="14" name="Rectangle 13">
            <a:extLst>
              <a:ext uri="{FF2B5EF4-FFF2-40B4-BE49-F238E27FC236}">
                <a16:creationId xmlns:a16="http://schemas.microsoft.com/office/drawing/2014/main" id="{00253662-464D-684F-88BF-BC511412072E}"/>
              </a:ext>
            </a:extLst>
          </p:cNvPr>
          <p:cNvSpPr/>
          <p:nvPr/>
        </p:nvSpPr>
        <p:spPr>
          <a:xfrm>
            <a:off x="7823337" y="6229407"/>
            <a:ext cx="4131644" cy="400110"/>
          </a:xfrm>
          <a:prstGeom prst="rect">
            <a:avLst/>
          </a:prstGeom>
        </p:spPr>
        <p:txBody>
          <a:bodyPr wrap="none">
            <a:spAutoFit/>
          </a:bodyPr>
          <a:lstStyle/>
          <a:p>
            <a:r>
              <a:rPr lang="en-US" sz="2000" dirty="0">
                <a:solidFill>
                  <a:schemeClr val="bg1"/>
                </a:solidFill>
                <a:latin typeface="+mj-lt"/>
              </a:rPr>
              <a:t>Investor Presentation | CONFIDENTIAL</a:t>
            </a:r>
          </a:p>
        </p:txBody>
      </p:sp>
      <p:sp>
        <p:nvSpPr>
          <p:cNvPr id="2" name="Slide Number Placeholder 1">
            <a:extLst>
              <a:ext uri="{FF2B5EF4-FFF2-40B4-BE49-F238E27FC236}">
                <a16:creationId xmlns:a16="http://schemas.microsoft.com/office/drawing/2014/main" id="{E92B114E-DD0A-E541-A198-7FC1814BDF02}"/>
              </a:ext>
            </a:extLst>
          </p:cNvPr>
          <p:cNvSpPr>
            <a:spLocks noGrp="1"/>
          </p:cNvSpPr>
          <p:nvPr>
            <p:ph type="sldNum" sz="quarter" idx="4"/>
          </p:nvPr>
        </p:nvSpPr>
        <p:spPr/>
        <p:txBody>
          <a:bodyPr/>
          <a:lstStyle/>
          <a:p>
            <a:fld id="{21D6478C-BE34-4261-AD78-3D0CEEB74823}" type="slidenum">
              <a:rPr lang="en-GB" smtClean="0"/>
              <a:t>1</a:t>
            </a:fld>
            <a:endParaRPr lang="en-GB" dirty="0"/>
          </a:p>
        </p:txBody>
      </p:sp>
    </p:spTree>
    <p:extLst>
      <p:ext uri="{BB962C8B-B14F-4D97-AF65-F5344CB8AC3E}">
        <p14:creationId xmlns:p14="http://schemas.microsoft.com/office/powerpoint/2010/main" val="2274493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B1CD0A49-4CED-A745-8BC2-9678D9497AD2}"/>
              </a:ext>
            </a:extLst>
          </p:cNvPr>
          <p:cNvPicPr>
            <a:picLocks noChangeAspect="1"/>
          </p:cNvPicPr>
          <p:nvPr/>
        </p:nvPicPr>
        <p:blipFill>
          <a:blip r:embed="rId3"/>
          <a:stretch>
            <a:fillRect/>
          </a:stretch>
        </p:blipFill>
        <p:spPr>
          <a:xfrm>
            <a:off x="10304216" y="329291"/>
            <a:ext cx="1049779" cy="1747271"/>
          </a:xfrm>
          <a:prstGeom prst="rect">
            <a:avLst/>
          </a:prstGeom>
        </p:spPr>
      </p:pic>
      <p:pic>
        <p:nvPicPr>
          <p:cNvPr id="10" name="Picture 9" descr="A close up of a box&#10;&#10;Description automatically generated">
            <a:extLst>
              <a:ext uri="{FF2B5EF4-FFF2-40B4-BE49-F238E27FC236}">
                <a16:creationId xmlns:a16="http://schemas.microsoft.com/office/drawing/2014/main" id="{4D51829A-EE9C-DE4B-B881-172534BE9D84}"/>
              </a:ext>
            </a:extLst>
          </p:cNvPr>
          <p:cNvPicPr>
            <a:picLocks noChangeAspect="1"/>
          </p:cNvPicPr>
          <p:nvPr/>
        </p:nvPicPr>
        <p:blipFill rotWithShape="1">
          <a:blip r:embed="rId4">
            <a:extLst>
              <a:ext uri="{28A0092B-C50C-407E-A947-70E740481C1C}">
                <a14:useLocalDpi xmlns:a14="http://schemas.microsoft.com/office/drawing/2010/main" val="0"/>
              </a:ext>
            </a:extLst>
          </a:blip>
          <a:srcRect l="18152" t="7479" r="22093" b="4252"/>
          <a:stretch/>
        </p:blipFill>
        <p:spPr>
          <a:xfrm>
            <a:off x="8679940" y="329292"/>
            <a:ext cx="1558497" cy="1747271"/>
          </a:xfrm>
          <a:prstGeom prst="rect">
            <a:avLst/>
          </a:prstGeom>
        </p:spPr>
      </p:pic>
      <p:sp>
        <p:nvSpPr>
          <p:cNvPr id="43" name="Rectangle 42">
            <a:extLst>
              <a:ext uri="{FF2B5EF4-FFF2-40B4-BE49-F238E27FC236}">
                <a16:creationId xmlns:a16="http://schemas.microsoft.com/office/drawing/2014/main" id="{2C42BCD3-58A8-6D4C-91E1-DFEDBE5EF7FC}"/>
              </a:ext>
            </a:extLst>
          </p:cNvPr>
          <p:cNvSpPr/>
          <p:nvPr/>
        </p:nvSpPr>
        <p:spPr>
          <a:xfrm>
            <a:off x="0" y="0"/>
            <a:ext cx="8499566" cy="68588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picture containing logo&#10;&#10;Description automatically generated">
            <a:extLst>
              <a:ext uri="{FF2B5EF4-FFF2-40B4-BE49-F238E27FC236}">
                <a16:creationId xmlns:a16="http://schemas.microsoft.com/office/drawing/2014/main" id="{F5F3FA2D-46D7-144D-9035-1A7444A95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0" name="TextBox 39">
            <a:extLst>
              <a:ext uri="{FF2B5EF4-FFF2-40B4-BE49-F238E27FC236}">
                <a16:creationId xmlns:a16="http://schemas.microsoft.com/office/drawing/2014/main" id="{B78B0108-BCA4-AA40-B3EA-21B968F94A7C}"/>
              </a:ext>
            </a:extLst>
          </p:cNvPr>
          <p:cNvSpPr txBox="1"/>
          <p:nvPr/>
        </p:nvSpPr>
        <p:spPr>
          <a:xfrm>
            <a:off x="349961" y="187352"/>
            <a:ext cx="8078445" cy="5598905"/>
          </a:xfrm>
          <a:prstGeom prst="rect">
            <a:avLst/>
          </a:prstGeom>
          <a:noFill/>
        </p:spPr>
        <p:txBody>
          <a:bodyPr wrap="square" rtlCol="0">
            <a:spAutoFit/>
          </a:bodyPr>
          <a:lstStyle/>
          <a:p>
            <a:r>
              <a:rPr lang="en-US" sz="3500" b="1" dirty="0">
                <a:solidFill>
                  <a:schemeClr val="bg1">
                    <a:lumMod val="95000"/>
                  </a:schemeClr>
                </a:solidFill>
                <a:latin typeface="+mj-lt"/>
              </a:rPr>
              <a:t>Now: Home testing is a growing market with significant white space due to</a:t>
            </a:r>
          </a:p>
          <a:p>
            <a:endParaRPr lang="en-US" sz="2000" b="1" dirty="0">
              <a:solidFill>
                <a:schemeClr val="bg1">
                  <a:lumMod val="95000"/>
                </a:schemeClr>
              </a:solidFill>
              <a:latin typeface="+mj-lt"/>
            </a:endParaRPr>
          </a:p>
          <a:p>
            <a:pPr marL="457200" lvl="0" indent="-457200">
              <a:lnSpc>
                <a:spcPct val="150000"/>
              </a:lnSpc>
              <a:buFont typeface="+mj-lt"/>
              <a:buAutoNum type="arabicPeriod"/>
            </a:pPr>
            <a:r>
              <a:rPr lang="en-GB" sz="1500" b="1" dirty="0">
                <a:solidFill>
                  <a:schemeClr val="bg1">
                    <a:lumMod val="95000"/>
                  </a:schemeClr>
                </a:solidFill>
                <a:latin typeface="+mj-lt"/>
              </a:rPr>
              <a:t>Change in mindset </a:t>
            </a:r>
          </a:p>
          <a:p>
            <a:pPr marL="457200" lvl="0" indent="-457200">
              <a:lnSpc>
                <a:spcPct val="150000"/>
              </a:lnSpc>
            </a:pPr>
            <a:r>
              <a:rPr lang="en-GB" sz="1500" dirty="0">
                <a:solidFill>
                  <a:schemeClr val="bg1">
                    <a:lumMod val="95000"/>
                  </a:schemeClr>
                </a:solidFill>
                <a:latin typeface="+mj-lt"/>
              </a:rPr>
              <a:t>	</a:t>
            </a:r>
            <a:r>
              <a:rPr lang="en-GB" sz="1400" dirty="0">
                <a:solidFill>
                  <a:schemeClr val="bg1">
                    <a:lumMod val="95000"/>
                  </a:schemeClr>
                </a:solidFill>
                <a:latin typeface="+mj-lt"/>
              </a:rPr>
              <a:t>COVID-19 making home testing more desirable and expected</a:t>
            </a:r>
          </a:p>
          <a:p>
            <a:pPr marL="457200" lvl="0" indent="-457200">
              <a:lnSpc>
                <a:spcPct val="150000"/>
              </a:lnSpc>
              <a:buAutoNum type="arabicPeriod" startAt="2"/>
            </a:pPr>
            <a:r>
              <a:rPr lang="en-GB" sz="1500" b="1" dirty="0">
                <a:solidFill>
                  <a:schemeClr val="bg1">
                    <a:lumMod val="95000"/>
                  </a:schemeClr>
                </a:solidFill>
                <a:latin typeface="+mj-lt"/>
              </a:rPr>
              <a:t>Behaviour changing </a:t>
            </a:r>
          </a:p>
          <a:p>
            <a:pPr marL="457200" lvl="0" indent="-457200">
              <a:lnSpc>
                <a:spcPct val="150000"/>
              </a:lnSpc>
            </a:pPr>
            <a:r>
              <a:rPr lang="en-GB" sz="1500" dirty="0">
                <a:solidFill>
                  <a:schemeClr val="bg1">
                    <a:lumMod val="95000"/>
                  </a:schemeClr>
                </a:solidFill>
                <a:latin typeface="+mj-lt"/>
              </a:rPr>
              <a:t>	</a:t>
            </a:r>
            <a:r>
              <a:rPr lang="en-GB" sz="1400" dirty="0">
                <a:solidFill>
                  <a:schemeClr val="bg1">
                    <a:lumMod val="95000"/>
                  </a:schemeClr>
                </a:solidFill>
                <a:latin typeface="+mj-lt"/>
              </a:rPr>
              <a:t>avoidance of physical attendance for many interactions – remote communication the new normal</a:t>
            </a:r>
          </a:p>
          <a:p>
            <a:pPr marL="457200" lvl="0" indent="-457200">
              <a:lnSpc>
                <a:spcPct val="150000"/>
              </a:lnSpc>
              <a:buAutoNum type="arabicPeriod" startAt="3"/>
            </a:pPr>
            <a:r>
              <a:rPr lang="en-GB" sz="1500" b="1" dirty="0">
                <a:solidFill>
                  <a:schemeClr val="bg1">
                    <a:lumMod val="95000"/>
                  </a:schemeClr>
                </a:solidFill>
                <a:latin typeface="+mj-lt"/>
              </a:rPr>
              <a:t>Familiarity </a:t>
            </a:r>
          </a:p>
          <a:p>
            <a:pPr marL="457200" lvl="0" indent="-457200">
              <a:lnSpc>
                <a:spcPct val="150000"/>
              </a:lnSpc>
            </a:pPr>
            <a:r>
              <a:rPr lang="en-GB" sz="1500" dirty="0">
                <a:solidFill>
                  <a:schemeClr val="bg1">
                    <a:lumMod val="95000"/>
                  </a:schemeClr>
                </a:solidFill>
                <a:latin typeface="+mj-lt"/>
              </a:rPr>
              <a:t>           </a:t>
            </a:r>
            <a:r>
              <a:rPr lang="en-GB" sz="1400" dirty="0">
                <a:solidFill>
                  <a:schemeClr val="bg1">
                    <a:lumMod val="95000"/>
                  </a:schemeClr>
                </a:solidFill>
                <a:latin typeface="+mj-lt"/>
              </a:rPr>
              <a:t>with online purchasing of tests – now moved beyond fertility and diabetes</a:t>
            </a:r>
          </a:p>
          <a:p>
            <a:pPr marL="457200" lvl="0" indent="-457200">
              <a:lnSpc>
                <a:spcPct val="150000"/>
              </a:lnSpc>
              <a:buAutoNum type="arabicPeriod" startAt="4"/>
            </a:pPr>
            <a:r>
              <a:rPr lang="en-GB" sz="1500" b="1" dirty="0">
                <a:solidFill>
                  <a:schemeClr val="bg1">
                    <a:lumMod val="95000"/>
                  </a:schemeClr>
                </a:solidFill>
                <a:latin typeface="+mj-lt"/>
              </a:rPr>
              <a:t>Understanding</a:t>
            </a:r>
          </a:p>
          <a:p>
            <a:pPr marL="457200" lvl="0" indent="-457200">
              <a:lnSpc>
                <a:spcPct val="150000"/>
              </a:lnSpc>
            </a:pPr>
            <a:r>
              <a:rPr lang="en-GB" sz="1500" dirty="0">
                <a:solidFill>
                  <a:schemeClr val="bg1">
                    <a:lumMod val="95000"/>
                  </a:schemeClr>
                </a:solidFill>
                <a:latin typeface="+mj-lt"/>
              </a:rPr>
              <a:t>	</a:t>
            </a:r>
            <a:r>
              <a:rPr lang="en-GB" sz="1400" dirty="0">
                <a:solidFill>
                  <a:schemeClr val="bg1">
                    <a:lumMod val="95000"/>
                  </a:schemeClr>
                </a:solidFill>
                <a:latin typeface="+mj-lt"/>
              </a:rPr>
              <a:t>that overall general health can impact susceptibility</a:t>
            </a:r>
          </a:p>
          <a:p>
            <a:pPr marL="447675" lvl="0" indent="-447675" defTabSz="179388">
              <a:lnSpc>
                <a:spcPct val="150000"/>
              </a:lnSpc>
              <a:buAutoNum type="arabicPeriod" startAt="5"/>
            </a:pPr>
            <a:r>
              <a:rPr lang="en-GB" sz="1500" b="1" dirty="0">
                <a:solidFill>
                  <a:schemeClr val="bg1">
                    <a:lumMod val="95000"/>
                  </a:schemeClr>
                </a:solidFill>
                <a:latin typeface="+mj-lt"/>
              </a:rPr>
              <a:t>Preventative mindset</a:t>
            </a:r>
          </a:p>
          <a:p>
            <a:pPr marL="447675" lvl="0" defTabSz="447675">
              <a:lnSpc>
                <a:spcPct val="150000"/>
              </a:lnSpc>
            </a:pPr>
            <a:r>
              <a:rPr lang="en-GB" sz="1400" dirty="0">
                <a:solidFill>
                  <a:schemeClr val="bg1">
                    <a:lumMod val="95000"/>
                  </a:schemeClr>
                </a:solidFill>
                <a:latin typeface="+mj-lt"/>
              </a:rPr>
              <a:t>thinking ahead and proactively avoiding/preparing</a:t>
            </a:r>
            <a:endParaRPr lang="en-GB" sz="1400" b="1" dirty="0">
              <a:solidFill>
                <a:schemeClr val="bg1">
                  <a:lumMod val="95000"/>
                </a:schemeClr>
              </a:solidFill>
              <a:latin typeface="+mj-lt"/>
            </a:endParaRPr>
          </a:p>
          <a:p>
            <a:pPr marL="447675" lvl="0" indent="-447675" defTabSz="179388">
              <a:lnSpc>
                <a:spcPct val="150000"/>
              </a:lnSpc>
              <a:buFont typeface="+mj-lt"/>
              <a:buAutoNum type="arabicPeriod" startAt="6"/>
            </a:pPr>
            <a:r>
              <a:rPr lang="en-GB" sz="1500" b="1" dirty="0">
                <a:solidFill>
                  <a:schemeClr val="bg1">
                    <a:lumMod val="95000"/>
                  </a:schemeClr>
                </a:solidFill>
                <a:latin typeface="+mj-lt"/>
              </a:rPr>
              <a:t>Affordability</a:t>
            </a:r>
          </a:p>
          <a:p>
            <a:pPr lvl="0" defTabSz="179388">
              <a:lnSpc>
                <a:spcPct val="150000"/>
              </a:lnSpc>
              <a:tabLst>
                <a:tab pos="447675" algn="l"/>
              </a:tabLst>
            </a:pPr>
            <a:r>
              <a:rPr lang="en-GB" sz="1500" b="1" dirty="0">
                <a:solidFill>
                  <a:schemeClr val="bg1">
                    <a:lumMod val="95000"/>
                  </a:schemeClr>
                </a:solidFill>
                <a:latin typeface="+mj-lt"/>
              </a:rPr>
              <a:t>	</a:t>
            </a:r>
            <a:r>
              <a:rPr lang="en-GB" sz="1400" dirty="0">
                <a:solidFill>
                  <a:schemeClr val="bg1">
                    <a:lumMod val="95000"/>
                  </a:schemeClr>
                </a:solidFill>
                <a:latin typeface="+mj-lt"/>
              </a:rPr>
              <a:t>realistic pricing will drive adoption, no need to ‘go private’</a:t>
            </a:r>
          </a:p>
        </p:txBody>
      </p:sp>
      <p:sp>
        <p:nvSpPr>
          <p:cNvPr id="2" name="TextBox 1">
            <a:extLst>
              <a:ext uri="{FF2B5EF4-FFF2-40B4-BE49-F238E27FC236}">
                <a16:creationId xmlns:a16="http://schemas.microsoft.com/office/drawing/2014/main" id="{8E7CD4C2-BEC5-CC49-AFAF-A5D96A918B65}"/>
              </a:ext>
            </a:extLst>
          </p:cNvPr>
          <p:cNvSpPr txBox="1"/>
          <p:nvPr/>
        </p:nvSpPr>
        <p:spPr>
          <a:xfrm>
            <a:off x="743578" y="6250550"/>
            <a:ext cx="3837910" cy="307777"/>
          </a:xfrm>
          <a:prstGeom prst="rect">
            <a:avLst/>
          </a:prstGeom>
          <a:noFill/>
        </p:spPr>
        <p:txBody>
          <a:bodyPr wrap="none" rtlCol="0">
            <a:spAutoFit/>
          </a:bodyPr>
          <a:lstStyle/>
          <a:p>
            <a:r>
              <a:rPr lang="en-US" sz="700" dirty="0">
                <a:latin typeface="+mj-lt"/>
              </a:rPr>
              <a:t>*https://coronavirus.data.gov.uk/details/testing 14.1.21</a:t>
            </a:r>
          </a:p>
          <a:p>
            <a:r>
              <a:rPr lang="en-US" sz="700" dirty="0">
                <a:latin typeface="+mj-lt"/>
              </a:rPr>
              <a:t>**McKinsey &amp; Company, </a:t>
            </a:r>
            <a:r>
              <a:rPr lang="en-US" sz="700" i="1" dirty="0">
                <a:latin typeface="+mj-lt"/>
              </a:rPr>
              <a:t>COVID-19 and in vitro diagnostics: New market forces at play – </a:t>
            </a:r>
            <a:r>
              <a:rPr lang="en-US" sz="700" dirty="0">
                <a:latin typeface="+mj-lt"/>
              </a:rPr>
              <a:t>Dec 11, 2020</a:t>
            </a:r>
          </a:p>
        </p:txBody>
      </p:sp>
      <p:sp>
        <p:nvSpPr>
          <p:cNvPr id="3" name="TextBox 2">
            <a:extLst>
              <a:ext uri="{FF2B5EF4-FFF2-40B4-BE49-F238E27FC236}">
                <a16:creationId xmlns:a16="http://schemas.microsoft.com/office/drawing/2014/main" id="{DD246DEA-6DC1-3F41-90EF-2518380E9E43}"/>
              </a:ext>
            </a:extLst>
          </p:cNvPr>
          <p:cNvSpPr txBox="1"/>
          <p:nvPr/>
        </p:nvSpPr>
        <p:spPr>
          <a:xfrm>
            <a:off x="8651618" y="2909696"/>
            <a:ext cx="3201966" cy="2985433"/>
          </a:xfrm>
          <a:prstGeom prst="rect">
            <a:avLst/>
          </a:prstGeom>
          <a:noFill/>
        </p:spPr>
        <p:txBody>
          <a:bodyPr wrap="square" rtlCol="0">
            <a:spAutoFit/>
          </a:bodyPr>
          <a:lstStyle/>
          <a:p>
            <a:r>
              <a:rPr lang="en-GB" b="1" i="1" dirty="0">
                <a:solidFill>
                  <a:srgbClr val="3F9996"/>
                </a:solidFill>
                <a:latin typeface="+mj-lt"/>
              </a:rPr>
              <a:t>“The COVID-19 pandemic has turned the healthcare system upside down and challenged consumers' sense of well-being, according to the report. In other words, consumers are taking charge of their health more than ever before” – </a:t>
            </a:r>
            <a:r>
              <a:rPr lang="en-GB" dirty="0">
                <a:solidFill>
                  <a:srgbClr val="3F9996"/>
                </a:solidFill>
                <a:latin typeface="+mj-lt"/>
              </a:rPr>
              <a:t>Deloitte </a:t>
            </a:r>
            <a:r>
              <a:rPr lang="en-GB" i="1" dirty="0">
                <a:solidFill>
                  <a:srgbClr val="3F9996"/>
                </a:solidFill>
                <a:latin typeface="+mj-lt"/>
              </a:rPr>
              <a:t>‘Are consumers already living the future of health? – </a:t>
            </a:r>
            <a:r>
              <a:rPr lang="en-GB" dirty="0">
                <a:solidFill>
                  <a:srgbClr val="3F9996"/>
                </a:solidFill>
                <a:latin typeface="+mj-lt"/>
              </a:rPr>
              <a:t>May 2020</a:t>
            </a:r>
            <a:endParaRPr lang="en-GB" i="1" dirty="0">
              <a:solidFill>
                <a:srgbClr val="3F9996"/>
              </a:solidFill>
              <a:latin typeface="+mj-lt"/>
            </a:endParaRPr>
          </a:p>
          <a:p>
            <a:endParaRPr lang="en-US" sz="800" dirty="0"/>
          </a:p>
        </p:txBody>
      </p:sp>
      <p:sp>
        <p:nvSpPr>
          <p:cNvPr id="4" name="Slide Number Placeholder 3">
            <a:extLst>
              <a:ext uri="{FF2B5EF4-FFF2-40B4-BE49-F238E27FC236}">
                <a16:creationId xmlns:a16="http://schemas.microsoft.com/office/drawing/2014/main" id="{211AD94B-65EE-CC46-A209-881C560E101D}"/>
              </a:ext>
            </a:extLst>
          </p:cNvPr>
          <p:cNvSpPr>
            <a:spLocks noGrp="1"/>
          </p:cNvSpPr>
          <p:nvPr>
            <p:ph type="sldNum" sz="quarter" idx="4"/>
          </p:nvPr>
        </p:nvSpPr>
        <p:spPr/>
        <p:txBody>
          <a:bodyPr/>
          <a:lstStyle/>
          <a:p>
            <a:fld id="{21D6478C-BE34-4261-AD78-3D0CEEB74823}" type="slidenum">
              <a:rPr lang="en-GB" smtClean="0"/>
              <a:t>10</a:t>
            </a:fld>
            <a:endParaRPr lang="en-GB" dirty="0"/>
          </a:p>
        </p:txBody>
      </p:sp>
      <p:sp>
        <p:nvSpPr>
          <p:cNvPr id="5" name="Oval 4">
            <a:extLst>
              <a:ext uri="{FF2B5EF4-FFF2-40B4-BE49-F238E27FC236}">
                <a16:creationId xmlns:a16="http://schemas.microsoft.com/office/drawing/2014/main" id="{6AB13EFA-4070-D640-990B-B2F3293A274D}"/>
              </a:ext>
            </a:extLst>
          </p:cNvPr>
          <p:cNvSpPr/>
          <p:nvPr/>
        </p:nvSpPr>
        <p:spPr>
          <a:xfrm rot="715471">
            <a:off x="11116235" y="1612207"/>
            <a:ext cx="1030941" cy="978595"/>
          </a:xfrm>
          <a:prstGeom prst="ellipse">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MHC COVID-19 test launched Dec 2020</a:t>
            </a:r>
          </a:p>
        </p:txBody>
      </p:sp>
      <p:sp>
        <p:nvSpPr>
          <p:cNvPr id="12" name="Slide Number Placeholder 5">
            <a:extLst>
              <a:ext uri="{FF2B5EF4-FFF2-40B4-BE49-F238E27FC236}">
                <a16:creationId xmlns:a16="http://schemas.microsoft.com/office/drawing/2014/main" id="{CB681A16-91A3-42AD-A0AF-CBB12B2EBB86}"/>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10</a:t>
            </a:fld>
            <a:endParaRPr lang="en-US" dirty="0"/>
          </a:p>
        </p:txBody>
      </p:sp>
    </p:spTree>
    <p:extLst>
      <p:ext uri="{BB962C8B-B14F-4D97-AF65-F5344CB8AC3E}">
        <p14:creationId xmlns:p14="http://schemas.microsoft.com/office/powerpoint/2010/main" val="145771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2E59397-5C16-DE49-BBE8-85B1A7876C4B}"/>
              </a:ext>
            </a:extLst>
          </p:cNvPr>
          <p:cNvSpPr/>
          <p:nvPr/>
        </p:nvSpPr>
        <p:spPr>
          <a:xfrm>
            <a:off x="1856383" y="1260146"/>
            <a:ext cx="1155581" cy="27699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7" name="TextBox 6">
            <a:extLst>
              <a:ext uri="{FF2B5EF4-FFF2-40B4-BE49-F238E27FC236}">
                <a16:creationId xmlns:a16="http://schemas.microsoft.com/office/drawing/2014/main" id="{2EB94338-1D6C-C64B-8793-DE69E3C1CF5D}"/>
              </a:ext>
            </a:extLst>
          </p:cNvPr>
          <p:cNvSpPr txBox="1"/>
          <p:nvPr/>
        </p:nvSpPr>
        <p:spPr>
          <a:xfrm>
            <a:off x="1176997" y="1605678"/>
            <a:ext cx="2529445" cy="1015663"/>
          </a:xfrm>
          <a:prstGeom prst="rect">
            <a:avLst/>
          </a:prstGeom>
          <a:noFill/>
        </p:spPr>
        <p:txBody>
          <a:bodyPr wrap="square" rtlCol="0">
            <a:spAutoFit/>
          </a:bodyPr>
          <a:lstStyle/>
          <a:p>
            <a:pPr algn="ctr"/>
            <a:r>
              <a:rPr lang="en-US" sz="1200" dirty="0">
                <a:solidFill>
                  <a:schemeClr val="tx2">
                    <a:lumMod val="50000"/>
                  </a:schemeClr>
                </a:solidFill>
              </a:rPr>
              <a:t>Lactose</a:t>
            </a:r>
          </a:p>
          <a:p>
            <a:pPr algn="ctr"/>
            <a:r>
              <a:rPr lang="en-US" sz="1200" dirty="0">
                <a:solidFill>
                  <a:schemeClr val="tx2">
                    <a:lumMod val="50000"/>
                  </a:schemeClr>
                </a:solidFill>
              </a:rPr>
              <a:t>Coeliac</a:t>
            </a:r>
          </a:p>
          <a:p>
            <a:pPr algn="ctr"/>
            <a:r>
              <a:rPr lang="en-US" sz="1200" dirty="0">
                <a:solidFill>
                  <a:schemeClr val="tx2">
                    <a:lumMod val="50000"/>
                  </a:schemeClr>
                </a:solidFill>
              </a:rPr>
              <a:t>Alcohol</a:t>
            </a:r>
          </a:p>
          <a:p>
            <a:pPr algn="ctr"/>
            <a:r>
              <a:rPr lang="en-US" sz="1200" dirty="0">
                <a:solidFill>
                  <a:schemeClr val="tx2">
                    <a:lumMod val="50000"/>
                  </a:schemeClr>
                </a:solidFill>
              </a:rPr>
              <a:t>Caffeine</a:t>
            </a:r>
          </a:p>
          <a:p>
            <a:pPr algn="ctr"/>
            <a:r>
              <a:rPr lang="en-US" sz="1200" dirty="0">
                <a:solidFill>
                  <a:schemeClr val="tx2">
                    <a:lumMod val="50000"/>
                  </a:schemeClr>
                </a:solidFill>
              </a:rPr>
              <a:t>Sugar</a:t>
            </a:r>
          </a:p>
        </p:txBody>
      </p:sp>
      <p:sp>
        <p:nvSpPr>
          <p:cNvPr id="35" name="TextBox 34">
            <a:extLst>
              <a:ext uri="{FF2B5EF4-FFF2-40B4-BE49-F238E27FC236}">
                <a16:creationId xmlns:a16="http://schemas.microsoft.com/office/drawing/2014/main" id="{FDA7B4E5-AAA5-814A-924A-A43A74AC4465}"/>
              </a:ext>
            </a:extLst>
          </p:cNvPr>
          <p:cNvSpPr txBox="1"/>
          <p:nvPr/>
        </p:nvSpPr>
        <p:spPr>
          <a:xfrm>
            <a:off x="2864422" y="1262877"/>
            <a:ext cx="2529445" cy="3370153"/>
          </a:xfrm>
          <a:prstGeom prst="rect">
            <a:avLst/>
          </a:prstGeom>
          <a:noFill/>
        </p:spPr>
        <p:txBody>
          <a:bodyPr wrap="square" rtlCol="0">
            <a:spAutoFit/>
          </a:bodyPr>
          <a:lstStyle/>
          <a:p>
            <a:pPr algn="ctr"/>
            <a:r>
              <a:rPr lang="en-US" sz="1200" dirty="0">
                <a:solidFill>
                  <a:schemeClr val="tx2">
                    <a:lumMod val="50000"/>
                  </a:schemeClr>
                </a:solidFill>
              </a:rPr>
              <a:t>FEMALE </a:t>
            </a:r>
          </a:p>
          <a:p>
            <a:pPr algn="ctr"/>
            <a:r>
              <a:rPr lang="en-US" sz="1200" dirty="0">
                <a:solidFill>
                  <a:schemeClr val="tx2">
                    <a:lumMod val="50000"/>
                  </a:schemeClr>
                </a:solidFill>
              </a:rPr>
              <a:t>REPRODUCTIVE HEALTH</a:t>
            </a:r>
          </a:p>
          <a:p>
            <a:pPr algn="ctr"/>
            <a:endParaRPr lang="en-US" sz="1200" dirty="0">
              <a:solidFill>
                <a:schemeClr val="tx2">
                  <a:lumMod val="50000"/>
                </a:schemeClr>
              </a:solidFill>
            </a:endParaRPr>
          </a:p>
          <a:p>
            <a:pPr algn="ctr"/>
            <a:r>
              <a:rPr lang="en-US" sz="1200" dirty="0">
                <a:solidFill>
                  <a:schemeClr val="tx2">
                    <a:lumMod val="50000"/>
                  </a:schemeClr>
                </a:solidFill>
              </a:rPr>
              <a:t>Pre-Pregnancy &amp; Pregnancy </a:t>
            </a:r>
          </a:p>
          <a:p>
            <a:pPr algn="ctr"/>
            <a:r>
              <a:rPr lang="en-US" sz="900" i="1" dirty="0">
                <a:solidFill>
                  <a:schemeClr val="tx2">
                    <a:lumMod val="50000"/>
                  </a:schemeClr>
                </a:solidFill>
              </a:rPr>
              <a:t>Folate</a:t>
            </a:r>
          </a:p>
          <a:p>
            <a:pPr algn="ctr"/>
            <a:r>
              <a:rPr lang="en-US" sz="900" i="1" dirty="0">
                <a:solidFill>
                  <a:schemeClr val="tx2">
                    <a:lumMod val="50000"/>
                  </a:schemeClr>
                </a:solidFill>
              </a:rPr>
              <a:t>Homocysteine</a:t>
            </a:r>
          </a:p>
          <a:p>
            <a:pPr algn="ctr"/>
            <a:r>
              <a:rPr lang="en-US" sz="900" i="1" dirty="0">
                <a:solidFill>
                  <a:schemeClr val="tx2">
                    <a:lumMod val="50000"/>
                  </a:schemeClr>
                </a:solidFill>
              </a:rPr>
              <a:t>Vitamin B6</a:t>
            </a:r>
          </a:p>
          <a:p>
            <a:pPr algn="ctr"/>
            <a:r>
              <a:rPr lang="en-US" sz="900" i="1" dirty="0">
                <a:solidFill>
                  <a:schemeClr val="tx2">
                    <a:lumMod val="50000"/>
                  </a:schemeClr>
                </a:solidFill>
              </a:rPr>
              <a:t>Vitamin B12</a:t>
            </a:r>
          </a:p>
          <a:p>
            <a:pPr algn="ctr"/>
            <a:r>
              <a:rPr lang="en-US" sz="900" i="1" dirty="0">
                <a:solidFill>
                  <a:schemeClr val="tx2">
                    <a:lumMod val="50000"/>
                  </a:schemeClr>
                </a:solidFill>
              </a:rPr>
              <a:t>Iron</a:t>
            </a:r>
          </a:p>
          <a:p>
            <a:pPr algn="ctr"/>
            <a:r>
              <a:rPr lang="en-US" sz="900" i="1" dirty="0">
                <a:solidFill>
                  <a:schemeClr val="tx2">
                    <a:lumMod val="50000"/>
                  </a:schemeClr>
                </a:solidFill>
              </a:rPr>
              <a:t>Vitamin D</a:t>
            </a:r>
          </a:p>
          <a:p>
            <a:pPr algn="ctr"/>
            <a:endParaRPr lang="en-US" sz="1100" dirty="0">
              <a:solidFill>
                <a:schemeClr val="tx2">
                  <a:lumMod val="50000"/>
                </a:schemeClr>
              </a:solidFill>
            </a:endParaRPr>
          </a:p>
          <a:p>
            <a:pPr algn="ctr"/>
            <a:endParaRPr lang="en-US" sz="1100" dirty="0">
              <a:solidFill>
                <a:schemeClr val="tx2">
                  <a:lumMod val="50000"/>
                </a:schemeClr>
              </a:solidFill>
            </a:endParaRPr>
          </a:p>
          <a:p>
            <a:pPr algn="ctr"/>
            <a:endParaRPr lang="en-US" sz="800" dirty="0">
              <a:solidFill>
                <a:schemeClr val="tx2">
                  <a:lumMod val="50000"/>
                </a:schemeClr>
              </a:solidFill>
            </a:endParaRPr>
          </a:p>
          <a:p>
            <a:pPr algn="ctr"/>
            <a:endParaRPr lang="en-US" sz="1100" dirty="0">
              <a:solidFill>
                <a:schemeClr val="tx2">
                  <a:lumMod val="50000"/>
                </a:schemeClr>
              </a:solidFill>
            </a:endParaRPr>
          </a:p>
          <a:p>
            <a:pPr algn="ctr"/>
            <a:r>
              <a:rPr lang="en-US" sz="1200" dirty="0">
                <a:solidFill>
                  <a:schemeClr val="tx2">
                    <a:lumMod val="50000"/>
                  </a:schemeClr>
                </a:solidFill>
              </a:rPr>
              <a:t>FEMALE HEALTH</a:t>
            </a:r>
          </a:p>
          <a:p>
            <a:pPr algn="ctr"/>
            <a:endParaRPr lang="en-US" sz="1200" b="1" dirty="0">
              <a:solidFill>
                <a:schemeClr val="tx2">
                  <a:lumMod val="50000"/>
                </a:schemeClr>
              </a:solidFill>
            </a:endParaRPr>
          </a:p>
          <a:p>
            <a:pPr algn="ctr"/>
            <a:r>
              <a:rPr lang="en-GB" sz="1200" dirty="0">
                <a:solidFill>
                  <a:schemeClr val="tx2">
                    <a:lumMod val="50000"/>
                  </a:schemeClr>
                </a:solidFill>
              </a:rPr>
              <a:t>Osteoporosis</a:t>
            </a:r>
            <a:endParaRPr lang="en-US" sz="1200" b="1" dirty="0">
              <a:solidFill>
                <a:schemeClr val="tx2">
                  <a:lumMod val="50000"/>
                </a:schemeClr>
              </a:solidFill>
            </a:endParaRPr>
          </a:p>
          <a:p>
            <a:pPr algn="ctr"/>
            <a:r>
              <a:rPr lang="en-GB" sz="1200" dirty="0">
                <a:solidFill>
                  <a:schemeClr val="tx2">
                    <a:lumMod val="50000"/>
                  </a:schemeClr>
                </a:solidFill>
              </a:rPr>
              <a:t>Osteoarthritis </a:t>
            </a:r>
            <a:endParaRPr lang="en-US" sz="1200" b="1" dirty="0">
              <a:solidFill>
                <a:schemeClr val="tx2">
                  <a:lumMod val="50000"/>
                </a:schemeClr>
              </a:solidFill>
            </a:endParaRPr>
          </a:p>
          <a:p>
            <a:pPr algn="ctr"/>
            <a:endParaRPr lang="en-US" sz="1100" b="1" dirty="0">
              <a:solidFill>
                <a:schemeClr val="tx2">
                  <a:lumMod val="50000"/>
                </a:schemeClr>
              </a:solidFill>
            </a:endParaRPr>
          </a:p>
          <a:p>
            <a:pPr algn="ctr"/>
            <a:endParaRPr lang="en-US" sz="1100" b="1" dirty="0">
              <a:solidFill>
                <a:schemeClr val="tx2">
                  <a:lumMod val="50000"/>
                </a:schemeClr>
              </a:solidFill>
            </a:endParaRPr>
          </a:p>
        </p:txBody>
      </p:sp>
      <p:sp>
        <p:nvSpPr>
          <p:cNvPr id="36" name="TextBox 35">
            <a:extLst>
              <a:ext uri="{FF2B5EF4-FFF2-40B4-BE49-F238E27FC236}">
                <a16:creationId xmlns:a16="http://schemas.microsoft.com/office/drawing/2014/main" id="{215EC5E4-834F-5E4B-B335-DC04BA21C196}"/>
              </a:ext>
            </a:extLst>
          </p:cNvPr>
          <p:cNvSpPr txBox="1"/>
          <p:nvPr/>
        </p:nvSpPr>
        <p:spPr>
          <a:xfrm>
            <a:off x="5719460" y="1284375"/>
            <a:ext cx="2529445" cy="1938992"/>
          </a:xfrm>
          <a:prstGeom prst="rect">
            <a:avLst/>
          </a:prstGeom>
          <a:noFill/>
        </p:spPr>
        <p:txBody>
          <a:bodyPr wrap="square" rtlCol="0">
            <a:spAutoFit/>
          </a:bodyPr>
          <a:lstStyle/>
          <a:p>
            <a:pPr algn="ctr"/>
            <a:r>
              <a:rPr lang="en-US" sz="1200" dirty="0">
                <a:solidFill>
                  <a:schemeClr val="tx2">
                    <a:lumMod val="50000"/>
                  </a:schemeClr>
                </a:solidFill>
              </a:rPr>
              <a:t>NUTRITION </a:t>
            </a:r>
          </a:p>
          <a:p>
            <a:pPr algn="ctr"/>
            <a:endParaRPr lang="en-US" sz="1200" b="1" dirty="0">
              <a:solidFill>
                <a:schemeClr val="tx2">
                  <a:lumMod val="50000"/>
                </a:schemeClr>
              </a:solidFill>
            </a:endParaRPr>
          </a:p>
          <a:p>
            <a:pPr algn="ctr"/>
            <a:r>
              <a:rPr lang="en-US" sz="1200" dirty="0">
                <a:solidFill>
                  <a:schemeClr val="tx2">
                    <a:lumMod val="50000"/>
                  </a:schemeClr>
                </a:solidFill>
              </a:rPr>
              <a:t>(DEFICIENCY RISK)</a:t>
            </a:r>
          </a:p>
          <a:p>
            <a:pPr algn="ctr"/>
            <a:r>
              <a:rPr lang="en-US" sz="1200" dirty="0">
                <a:solidFill>
                  <a:schemeClr val="tx2">
                    <a:lumMod val="50000"/>
                  </a:schemeClr>
                </a:solidFill>
              </a:rPr>
              <a:t>Vitamin A</a:t>
            </a:r>
          </a:p>
          <a:p>
            <a:pPr algn="ctr"/>
            <a:r>
              <a:rPr lang="en-US" sz="1200" dirty="0">
                <a:solidFill>
                  <a:schemeClr val="tx2">
                    <a:lumMod val="50000"/>
                  </a:schemeClr>
                </a:solidFill>
              </a:rPr>
              <a:t>Vitamin B</a:t>
            </a:r>
          </a:p>
          <a:p>
            <a:pPr algn="ctr"/>
            <a:r>
              <a:rPr lang="en-US" sz="1200" dirty="0">
                <a:solidFill>
                  <a:schemeClr val="tx2">
                    <a:lumMod val="50000"/>
                  </a:schemeClr>
                </a:solidFill>
              </a:rPr>
              <a:t>Vitamin B12</a:t>
            </a:r>
          </a:p>
          <a:p>
            <a:pPr algn="ctr"/>
            <a:r>
              <a:rPr lang="en-US" sz="1200" dirty="0">
                <a:solidFill>
                  <a:schemeClr val="tx2">
                    <a:lumMod val="50000"/>
                  </a:schemeClr>
                </a:solidFill>
              </a:rPr>
              <a:t>Vitamin C</a:t>
            </a:r>
          </a:p>
          <a:p>
            <a:pPr algn="ctr"/>
            <a:r>
              <a:rPr lang="en-US" sz="1200" dirty="0">
                <a:solidFill>
                  <a:schemeClr val="tx2">
                    <a:lumMod val="50000"/>
                  </a:schemeClr>
                </a:solidFill>
              </a:rPr>
              <a:t>Vitamin D</a:t>
            </a:r>
          </a:p>
          <a:p>
            <a:pPr algn="ctr"/>
            <a:r>
              <a:rPr lang="en-US" sz="1200" dirty="0">
                <a:solidFill>
                  <a:schemeClr val="tx2">
                    <a:lumMod val="50000"/>
                  </a:schemeClr>
                </a:solidFill>
              </a:rPr>
              <a:t>Folate</a:t>
            </a:r>
          </a:p>
          <a:p>
            <a:pPr algn="ctr"/>
            <a:r>
              <a:rPr lang="en-US" sz="1200" dirty="0">
                <a:solidFill>
                  <a:schemeClr val="tx2">
                    <a:lumMod val="50000"/>
                  </a:schemeClr>
                </a:solidFill>
              </a:rPr>
              <a:t>Vegan</a:t>
            </a:r>
          </a:p>
        </p:txBody>
      </p:sp>
      <p:sp>
        <p:nvSpPr>
          <p:cNvPr id="39" name="TextBox 38">
            <a:extLst>
              <a:ext uri="{FF2B5EF4-FFF2-40B4-BE49-F238E27FC236}">
                <a16:creationId xmlns:a16="http://schemas.microsoft.com/office/drawing/2014/main" id="{0B54B32B-C217-4D43-9DF8-7E113DFF5A15}"/>
              </a:ext>
            </a:extLst>
          </p:cNvPr>
          <p:cNvSpPr txBox="1"/>
          <p:nvPr/>
        </p:nvSpPr>
        <p:spPr>
          <a:xfrm>
            <a:off x="7127052" y="3507116"/>
            <a:ext cx="2529445" cy="1200329"/>
          </a:xfrm>
          <a:prstGeom prst="rect">
            <a:avLst/>
          </a:prstGeom>
          <a:noFill/>
        </p:spPr>
        <p:txBody>
          <a:bodyPr wrap="square" rtlCol="0">
            <a:spAutoFit/>
          </a:bodyPr>
          <a:lstStyle/>
          <a:p>
            <a:pPr algn="ctr"/>
            <a:r>
              <a:rPr lang="en-US" sz="1200" dirty="0">
                <a:solidFill>
                  <a:schemeClr val="tx2">
                    <a:lumMod val="50000"/>
                  </a:schemeClr>
                </a:solidFill>
              </a:rPr>
              <a:t>ADDICTION</a:t>
            </a:r>
          </a:p>
          <a:p>
            <a:pPr algn="ctr"/>
            <a:endParaRPr lang="en-US" sz="1200" b="1" dirty="0">
              <a:solidFill>
                <a:schemeClr val="tx2">
                  <a:lumMod val="50000"/>
                </a:schemeClr>
              </a:solidFill>
            </a:endParaRPr>
          </a:p>
          <a:p>
            <a:pPr algn="ctr"/>
            <a:r>
              <a:rPr lang="en-US" sz="1200" dirty="0">
                <a:solidFill>
                  <a:schemeClr val="tx2">
                    <a:lumMod val="50000"/>
                  </a:schemeClr>
                </a:solidFill>
              </a:rPr>
              <a:t>Smoking</a:t>
            </a:r>
          </a:p>
          <a:p>
            <a:pPr algn="ctr"/>
            <a:r>
              <a:rPr lang="en-US" sz="1200" dirty="0">
                <a:solidFill>
                  <a:schemeClr val="tx2">
                    <a:lumMod val="50000"/>
                  </a:schemeClr>
                </a:solidFill>
              </a:rPr>
              <a:t>Alcohol</a:t>
            </a:r>
          </a:p>
          <a:p>
            <a:pPr algn="ctr"/>
            <a:r>
              <a:rPr lang="en-US" sz="1200" dirty="0">
                <a:solidFill>
                  <a:schemeClr val="tx2">
                    <a:lumMod val="50000"/>
                  </a:schemeClr>
                </a:solidFill>
              </a:rPr>
              <a:t>Food</a:t>
            </a:r>
          </a:p>
          <a:p>
            <a:pPr algn="ctr"/>
            <a:r>
              <a:rPr lang="en-US" sz="1200" dirty="0">
                <a:solidFill>
                  <a:schemeClr val="tx2">
                    <a:lumMod val="50000"/>
                  </a:schemeClr>
                </a:solidFill>
              </a:rPr>
              <a:t>Opioid</a:t>
            </a:r>
          </a:p>
        </p:txBody>
      </p:sp>
      <p:sp>
        <p:nvSpPr>
          <p:cNvPr id="41" name="TextBox 40">
            <a:extLst>
              <a:ext uri="{FF2B5EF4-FFF2-40B4-BE49-F238E27FC236}">
                <a16:creationId xmlns:a16="http://schemas.microsoft.com/office/drawing/2014/main" id="{558C6AAC-11E8-384B-A40E-B102BD3FC987}"/>
              </a:ext>
            </a:extLst>
          </p:cNvPr>
          <p:cNvSpPr txBox="1"/>
          <p:nvPr/>
        </p:nvSpPr>
        <p:spPr>
          <a:xfrm>
            <a:off x="7134986" y="1287927"/>
            <a:ext cx="2529445" cy="1938992"/>
          </a:xfrm>
          <a:prstGeom prst="rect">
            <a:avLst/>
          </a:prstGeom>
          <a:noFill/>
        </p:spPr>
        <p:txBody>
          <a:bodyPr wrap="square" rtlCol="0">
            <a:spAutoFit/>
          </a:bodyPr>
          <a:lstStyle/>
          <a:p>
            <a:pPr algn="ctr"/>
            <a:r>
              <a:rPr lang="en-US" sz="1200" dirty="0">
                <a:solidFill>
                  <a:schemeClr val="tx2">
                    <a:lumMod val="50000"/>
                  </a:schemeClr>
                </a:solidFill>
              </a:rPr>
              <a:t>SKIN &amp; BEAUTY</a:t>
            </a:r>
          </a:p>
          <a:p>
            <a:pPr algn="ctr"/>
            <a:endParaRPr lang="en-US" sz="1200" b="1" dirty="0">
              <a:solidFill>
                <a:schemeClr val="tx2">
                  <a:lumMod val="50000"/>
                </a:schemeClr>
              </a:solidFill>
            </a:endParaRPr>
          </a:p>
          <a:p>
            <a:pPr algn="ctr"/>
            <a:r>
              <a:rPr lang="en-US" sz="1200" dirty="0">
                <a:solidFill>
                  <a:schemeClr val="tx2">
                    <a:lumMod val="50000"/>
                  </a:schemeClr>
                </a:solidFill>
              </a:rPr>
              <a:t>Collagen</a:t>
            </a:r>
          </a:p>
          <a:p>
            <a:pPr algn="ctr"/>
            <a:r>
              <a:rPr lang="en-US" sz="1200" dirty="0">
                <a:solidFill>
                  <a:schemeClr val="tx2">
                    <a:lumMod val="50000"/>
                  </a:schemeClr>
                </a:solidFill>
              </a:rPr>
              <a:t>Wrinkles (premature aging)</a:t>
            </a:r>
          </a:p>
          <a:p>
            <a:pPr algn="ctr"/>
            <a:r>
              <a:rPr lang="en-US" sz="1200" dirty="0">
                <a:solidFill>
                  <a:schemeClr val="tx2">
                    <a:lumMod val="50000"/>
                  </a:schemeClr>
                </a:solidFill>
              </a:rPr>
              <a:t>Acne </a:t>
            </a:r>
          </a:p>
          <a:p>
            <a:pPr algn="ctr"/>
            <a:r>
              <a:rPr lang="en-US" sz="1200" dirty="0">
                <a:solidFill>
                  <a:schemeClr val="tx2">
                    <a:lumMod val="50000"/>
                  </a:schemeClr>
                </a:solidFill>
              </a:rPr>
              <a:t>Glycation</a:t>
            </a:r>
          </a:p>
          <a:p>
            <a:pPr algn="ctr"/>
            <a:r>
              <a:rPr lang="en-US" sz="1200" dirty="0">
                <a:solidFill>
                  <a:schemeClr val="tx2">
                    <a:lumMod val="50000"/>
                  </a:schemeClr>
                </a:solidFill>
              </a:rPr>
              <a:t>Stretch Marks</a:t>
            </a:r>
          </a:p>
          <a:p>
            <a:pPr algn="ctr"/>
            <a:r>
              <a:rPr lang="en-US" sz="1200" dirty="0">
                <a:solidFill>
                  <a:schemeClr val="tx2">
                    <a:lumMod val="50000"/>
                  </a:schemeClr>
                </a:solidFill>
              </a:rPr>
              <a:t>Skin Bruising</a:t>
            </a:r>
          </a:p>
          <a:p>
            <a:pPr algn="ctr"/>
            <a:r>
              <a:rPr lang="en-US" sz="1200" dirty="0">
                <a:solidFill>
                  <a:schemeClr val="tx2">
                    <a:lumMod val="50000"/>
                  </a:schemeClr>
                </a:solidFill>
              </a:rPr>
              <a:t>Hyperpigmentation</a:t>
            </a:r>
          </a:p>
          <a:p>
            <a:pPr algn="ctr"/>
            <a:r>
              <a:rPr lang="en-US" sz="1200" dirty="0">
                <a:solidFill>
                  <a:schemeClr val="tx2">
                    <a:lumMod val="50000"/>
                  </a:schemeClr>
                </a:solidFill>
              </a:rPr>
              <a:t>Sunburn</a:t>
            </a:r>
          </a:p>
        </p:txBody>
      </p:sp>
      <p:sp>
        <p:nvSpPr>
          <p:cNvPr id="6" name="Rectangle 5">
            <a:extLst>
              <a:ext uri="{FF2B5EF4-FFF2-40B4-BE49-F238E27FC236}">
                <a16:creationId xmlns:a16="http://schemas.microsoft.com/office/drawing/2014/main" id="{AD22121C-47A2-0D42-90DD-F80CE9D6643D}"/>
              </a:ext>
            </a:extLst>
          </p:cNvPr>
          <p:cNvSpPr/>
          <p:nvPr/>
        </p:nvSpPr>
        <p:spPr>
          <a:xfrm>
            <a:off x="1889549" y="1271298"/>
            <a:ext cx="1083053" cy="276999"/>
          </a:xfrm>
          <a:prstGeom prst="rect">
            <a:avLst/>
          </a:prstGeom>
        </p:spPr>
        <p:txBody>
          <a:bodyPr wrap="none">
            <a:spAutoFit/>
          </a:bodyPr>
          <a:lstStyle/>
          <a:p>
            <a:pPr algn="ctr"/>
            <a:r>
              <a:rPr lang="en-US" sz="1200" dirty="0">
                <a:solidFill>
                  <a:schemeClr val="tx2">
                    <a:lumMod val="50000"/>
                  </a:schemeClr>
                </a:solidFill>
              </a:rPr>
              <a:t>INTOLERANCE</a:t>
            </a:r>
          </a:p>
        </p:txBody>
      </p:sp>
      <p:sp>
        <p:nvSpPr>
          <p:cNvPr id="26" name="Rounded Rectangle 25">
            <a:extLst>
              <a:ext uri="{FF2B5EF4-FFF2-40B4-BE49-F238E27FC236}">
                <a16:creationId xmlns:a16="http://schemas.microsoft.com/office/drawing/2014/main" id="{8342B860-12DC-8443-A07D-FEFD8E5E0948}"/>
              </a:ext>
            </a:extLst>
          </p:cNvPr>
          <p:cNvSpPr/>
          <p:nvPr/>
        </p:nvSpPr>
        <p:spPr>
          <a:xfrm>
            <a:off x="3268664" y="1251002"/>
            <a:ext cx="1708702" cy="462561"/>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27" name="Rounded Rectangle 26">
            <a:extLst>
              <a:ext uri="{FF2B5EF4-FFF2-40B4-BE49-F238E27FC236}">
                <a16:creationId xmlns:a16="http://schemas.microsoft.com/office/drawing/2014/main" id="{B815E3D1-4B0B-CE4A-8FF3-B563B9505521}"/>
              </a:ext>
            </a:extLst>
          </p:cNvPr>
          <p:cNvSpPr/>
          <p:nvPr/>
        </p:nvSpPr>
        <p:spPr>
          <a:xfrm>
            <a:off x="6395241" y="1271297"/>
            <a:ext cx="1155581" cy="27699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28" name="Rounded Rectangle 27">
            <a:extLst>
              <a:ext uri="{FF2B5EF4-FFF2-40B4-BE49-F238E27FC236}">
                <a16:creationId xmlns:a16="http://schemas.microsoft.com/office/drawing/2014/main" id="{1A0D92C6-428E-CD46-9888-6072EFF500D9}"/>
              </a:ext>
            </a:extLst>
          </p:cNvPr>
          <p:cNvSpPr/>
          <p:nvPr/>
        </p:nvSpPr>
        <p:spPr>
          <a:xfrm>
            <a:off x="3462865" y="3435997"/>
            <a:ext cx="1332556" cy="29894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29" name="Rounded Rectangle 28">
            <a:extLst>
              <a:ext uri="{FF2B5EF4-FFF2-40B4-BE49-F238E27FC236}">
                <a16:creationId xmlns:a16="http://schemas.microsoft.com/office/drawing/2014/main" id="{D865BD29-2B19-EE45-9869-BFD9F9A84FE5}"/>
              </a:ext>
            </a:extLst>
          </p:cNvPr>
          <p:cNvSpPr/>
          <p:nvPr/>
        </p:nvSpPr>
        <p:spPr>
          <a:xfrm>
            <a:off x="7813985" y="3507116"/>
            <a:ext cx="1155581" cy="276999"/>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37" name="Rounded Rectangle 36">
            <a:extLst>
              <a:ext uri="{FF2B5EF4-FFF2-40B4-BE49-F238E27FC236}">
                <a16:creationId xmlns:a16="http://schemas.microsoft.com/office/drawing/2014/main" id="{8202DDA2-695B-4F4F-B31C-9E32658E8701}"/>
              </a:ext>
            </a:extLst>
          </p:cNvPr>
          <p:cNvSpPr/>
          <p:nvPr/>
        </p:nvSpPr>
        <p:spPr>
          <a:xfrm>
            <a:off x="7792831" y="1272501"/>
            <a:ext cx="1187013" cy="28694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40" name="Rounded Rectangle 39">
            <a:extLst>
              <a:ext uri="{FF2B5EF4-FFF2-40B4-BE49-F238E27FC236}">
                <a16:creationId xmlns:a16="http://schemas.microsoft.com/office/drawing/2014/main" id="{5C510AAC-9FD1-074B-ADEC-EC428EF94466}"/>
              </a:ext>
            </a:extLst>
          </p:cNvPr>
          <p:cNvSpPr/>
          <p:nvPr/>
        </p:nvSpPr>
        <p:spPr>
          <a:xfrm>
            <a:off x="6523799" y="3475158"/>
            <a:ext cx="905801" cy="51349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42" name="TextBox 41">
            <a:extLst>
              <a:ext uri="{FF2B5EF4-FFF2-40B4-BE49-F238E27FC236}">
                <a16:creationId xmlns:a16="http://schemas.microsoft.com/office/drawing/2014/main" id="{AA0C32E7-1CF2-DF4B-A4CF-6F1C65CEB872}"/>
              </a:ext>
            </a:extLst>
          </p:cNvPr>
          <p:cNvSpPr txBox="1"/>
          <p:nvPr/>
        </p:nvSpPr>
        <p:spPr>
          <a:xfrm>
            <a:off x="1237429" y="3073986"/>
            <a:ext cx="2529445" cy="1015663"/>
          </a:xfrm>
          <a:prstGeom prst="rect">
            <a:avLst/>
          </a:prstGeom>
          <a:noFill/>
        </p:spPr>
        <p:txBody>
          <a:bodyPr wrap="square" rtlCol="0">
            <a:spAutoFit/>
          </a:bodyPr>
          <a:lstStyle/>
          <a:p>
            <a:pPr algn="ctr"/>
            <a:r>
              <a:rPr lang="en-US" sz="1200" dirty="0">
                <a:solidFill>
                  <a:schemeClr val="tx2">
                    <a:lumMod val="50000"/>
                  </a:schemeClr>
                </a:solidFill>
              </a:rPr>
              <a:t>VIRUS</a:t>
            </a:r>
          </a:p>
          <a:p>
            <a:pPr algn="ctr"/>
            <a:endParaRPr lang="en-US" sz="1200" b="1" dirty="0">
              <a:solidFill>
                <a:schemeClr val="tx2">
                  <a:lumMod val="50000"/>
                </a:schemeClr>
              </a:solidFill>
            </a:endParaRPr>
          </a:p>
          <a:p>
            <a:pPr algn="ctr"/>
            <a:r>
              <a:rPr lang="en-US" sz="1200" dirty="0">
                <a:solidFill>
                  <a:schemeClr val="tx2">
                    <a:lumMod val="50000"/>
                  </a:schemeClr>
                </a:solidFill>
              </a:rPr>
              <a:t>COVID Infectivity</a:t>
            </a:r>
          </a:p>
          <a:p>
            <a:pPr algn="ctr"/>
            <a:r>
              <a:rPr lang="en-US" sz="1200" dirty="0">
                <a:solidFill>
                  <a:schemeClr val="tx2">
                    <a:lumMod val="50000"/>
                  </a:schemeClr>
                </a:solidFill>
              </a:rPr>
              <a:t>COVID Severity</a:t>
            </a:r>
          </a:p>
          <a:p>
            <a:pPr algn="ctr"/>
            <a:r>
              <a:rPr lang="en-US" sz="1200" dirty="0">
                <a:solidFill>
                  <a:schemeClr val="tx2">
                    <a:lumMod val="50000"/>
                  </a:schemeClr>
                </a:solidFill>
              </a:rPr>
              <a:t>Flu Susceptibility</a:t>
            </a:r>
          </a:p>
        </p:txBody>
      </p:sp>
      <p:sp>
        <p:nvSpPr>
          <p:cNvPr id="43" name="Rounded Rectangle 42">
            <a:extLst>
              <a:ext uri="{FF2B5EF4-FFF2-40B4-BE49-F238E27FC236}">
                <a16:creationId xmlns:a16="http://schemas.microsoft.com/office/drawing/2014/main" id="{AFBDD4AB-2272-D340-A1A0-DBCE7C5F5EC6}"/>
              </a:ext>
            </a:extLst>
          </p:cNvPr>
          <p:cNvSpPr/>
          <p:nvPr/>
        </p:nvSpPr>
        <p:spPr>
          <a:xfrm>
            <a:off x="2170860" y="3068402"/>
            <a:ext cx="641268" cy="2710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2">
                  <a:lumMod val="50000"/>
                </a:schemeClr>
              </a:solidFill>
            </a:endParaRPr>
          </a:p>
        </p:txBody>
      </p:sp>
      <p:sp>
        <p:nvSpPr>
          <p:cNvPr id="51" name="TextBox 50">
            <a:extLst>
              <a:ext uri="{FF2B5EF4-FFF2-40B4-BE49-F238E27FC236}">
                <a16:creationId xmlns:a16="http://schemas.microsoft.com/office/drawing/2014/main" id="{A2EE481C-7345-CF4F-847A-F59F534E639C}"/>
              </a:ext>
            </a:extLst>
          </p:cNvPr>
          <p:cNvSpPr txBox="1"/>
          <p:nvPr/>
        </p:nvSpPr>
        <p:spPr>
          <a:xfrm>
            <a:off x="589763" y="2608424"/>
            <a:ext cx="1316010" cy="246221"/>
          </a:xfrm>
          <a:prstGeom prst="rect">
            <a:avLst/>
          </a:prstGeom>
          <a:noFill/>
        </p:spPr>
        <p:txBody>
          <a:bodyPr wrap="square" rtlCol="0">
            <a:spAutoFit/>
          </a:bodyPr>
          <a:lstStyle/>
          <a:p>
            <a:pPr algn="ctr"/>
            <a:r>
              <a:rPr lang="en-US" sz="1000" dirty="0">
                <a:solidFill>
                  <a:srgbClr val="90C264"/>
                </a:solidFill>
                <a:latin typeface="+mj-lt"/>
              </a:rPr>
              <a:t>INTOLERANCE</a:t>
            </a:r>
          </a:p>
        </p:txBody>
      </p:sp>
      <p:sp>
        <p:nvSpPr>
          <p:cNvPr id="56" name="TextBox 55">
            <a:extLst>
              <a:ext uri="{FF2B5EF4-FFF2-40B4-BE49-F238E27FC236}">
                <a16:creationId xmlns:a16="http://schemas.microsoft.com/office/drawing/2014/main" id="{BB9FF753-7503-7146-8EE0-BA22B86A75DA}"/>
              </a:ext>
            </a:extLst>
          </p:cNvPr>
          <p:cNvSpPr txBox="1"/>
          <p:nvPr/>
        </p:nvSpPr>
        <p:spPr>
          <a:xfrm>
            <a:off x="392645" y="3186548"/>
            <a:ext cx="1316010" cy="246221"/>
          </a:xfrm>
          <a:prstGeom prst="rect">
            <a:avLst/>
          </a:prstGeom>
          <a:noFill/>
        </p:spPr>
        <p:txBody>
          <a:bodyPr wrap="square" rtlCol="0">
            <a:spAutoFit/>
          </a:bodyPr>
          <a:lstStyle/>
          <a:p>
            <a:pPr algn="r"/>
            <a:r>
              <a:rPr lang="en-US" sz="1000" dirty="0">
                <a:solidFill>
                  <a:srgbClr val="90C264"/>
                </a:solidFill>
                <a:latin typeface="+mj-lt"/>
              </a:rPr>
              <a:t>VIRUS</a:t>
            </a:r>
          </a:p>
        </p:txBody>
      </p:sp>
      <p:sp>
        <p:nvSpPr>
          <p:cNvPr id="59" name="TextBox 58">
            <a:extLst>
              <a:ext uri="{FF2B5EF4-FFF2-40B4-BE49-F238E27FC236}">
                <a16:creationId xmlns:a16="http://schemas.microsoft.com/office/drawing/2014/main" id="{27B631F1-8FA7-F342-A18B-DC1017A89BF9}"/>
              </a:ext>
            </a:extLst>
          </p:cNvPr>
          <p:cNvSpPr txBox="1"/>
          <p:nvPr/>
        </p:nvSpPr>
        <p:spPr>
          <a:xfrm>
            <a:off x="729804" y="4247097"/>
            <a:ext cx="1316010" cy="246221"/>
          </a:xfrm>
          <a:prstGeom prst="rect">
            <a:avLst/>
          </a:prstGeom>
          <a:noFill/>
        </p:spPr>
        <p:txBody>
          <a:bodyPr wrap="square" rtlCol="0">
            <a:spAutoFit/>
          </a:bodyPr>
          <a:lstStyle/>
          <a:p>
            <a:r>
              <a:rPr lang="en-US" sz="1000" dirty="0">
                <a:solidFill>
                  <a:srgbClr val="90C264"/>
                </a:solidFill>
                <a:latin typeface="+mj-lt"/>
              </a:rPr>
              <a:t>REPRODUCTIVE</a:t>
            </a:r>
          </a:p>
        </p:txBody>
      </p:sp>
      <p:sp>
        <p:nvSpPr>
          <p:cNvPr id="60" name="TextBox 59">
            <a:extLst>
              <a:ext uri="{FF2B5EF4-FFF2-40B4-BE49-F238E27FC236}">
                <a16:creationId xmlns:a16="http://schemas.microsoft.com/office/drawing/2014/main" id="{ACD0F6DB-D057-0745-BA19-BC8BA430AF09}"/>
              </a:ext>
            </a:extLst>
          </p:cNvPr>
          <p:cNvSpPr txBox="1"/>
          <p:nvPr/>
        </p:nvSpPr>
        <p:spPr>
          <a:xfrm>
            <a:off x="547148" y="5285995"/>
            <a:ext cx="1316010" cy="246221"/>
          </a:xfrm>
          <a:prstGeom prst="rect">
            <a:avLst/>
          </a:prstGeom>
          <a:noFill/>
        </p:spPr>
        <p:txBody>
          <a:bodyPr wrap="square" rtlCol="0">
            <a:spAutoFit/>
          </a:bodyPr>
          <a:lstStyle/>
          <a:p>
            <a:pPr algn="ctr"/>
            <a:r>
              <a:rPr lang="en-US" sz="1000" dirty="0">
                <a:solidFill>
                  <a:srgbClr val="90C264"/>
                </a:solidFill>
                <a:latin typeface="+mj-lt"/>
              </a:rPr>
              <a:t>FEMALE HEALTH</a:t>
            </a:r>
          </a:p>
        </p:txBody>
      </p:sp>
      <p:sp>
        <p:nvSpPr>
          <p:cNvPr id="61" name="TextBox 60">
            <a:extLst>
              <a:ext uri="{FF2B5EF4-FFF2-40B4-BE49-F238E27FC236}">
                <a16:creationId xmlns:a16="http://schemas.microsoft.com/office/drawing/2014/main" id="{50E57DD0-1BC4-294D-8ED1-88708851E588}"/>
              </a:ext>
            </a:extLst>
          </p:cNvPr>
          <p:cNvSpPr txBox="1"/>
          <p:nvPr/>
        </p:nvSpPr>
        <p:spPr>
          <a:xfrm>
            <a:off x="5252162" y="2064752"/>
            <a:ext cx="987776" cy="246221"/>
          </a:xfrm>
          <a:prstGeom prst="rect">
            <a:avLst/>
          </a:prstGeom>
          <a:noFill/>
        </p:spPr>
        <p:txBody>
          <a:bodyPr wrap="square" rtlCol="0">
            <a:spAutoFit/>
          </a:bodyPr>
          <a:lstStyle/>
          <a:p>
            <a:pPr algn="r"/>
            <a:r>
              <a:rPr lang="en-US" sz="1000" dirty="0">
                <a:solidFill>
                  <a:srgbClr val="90C264"/>
                </a:solidFill>
                <a:latin typeface="+mj-lt"/>
              </a:rPr>
              <a:t>NUTRITION</a:t>
            </a:r>
          </a:p>
        </p:txBody>
      </p:sp>
      <p:pic>
        <p:nvPicPr>
          <p:cNvPr id="63" name="Picture 62">
            <a:extLst>
              <a:ext uri="{FF2B5EF4-FFF2-40B4-BE49-F238E27FC236}">
                <a16:creationId xmlns:a16="http://schemas.microsoft.com/office/drawing/2014/main" id="{48727915-F6CF-8245-B49D-A889226EDD59}"/>
              </a:ext>
            </a:extLst>
          </p:cNvPr>
          <p:cNvPicPr>
            <a:picLocks noChangeAspect="1"/>
          </p:cNvPicPr>
          <p:nvPr/>
        </p:nvPicPr>
        <p:blipFill>
          <a:blip r:embed="rId3"/>
          <a:stretch>
            <a:fillRect/>
          </a:stretch>
        </p:blipFill>
        <p:spPr>
          <a:xfrm>
            <a:off x="5194659" y="3358281"/>
            <a:ext cx="1016441" cy="830327"/>
          </a:xfrm>
          <a:prstGeom prst="rect">
            <a:avLst/>
          </a:prstGeom>
        </p:spPr>
      </p:pic>
      <p:sp>
        <p:nvSpPr>
          <p:cNvPr id="65" name="TextBox 64">
            <a:extLst>
              <a:ext uri="{FF2B5EF4-FFF2-40B4-BE49-F238E27FC236}">
                <a16:creationId xmlns:a16="http://schemas.microsoft.com/office/drawing/2014/main" id="{4C4ACC64-5B3E-E445-AE23-8E4BCF268E68}"/>
              </a:ext>
            </a:extLst>
          </p:cNvPr>
          <p:cNvSpPr txBox="1"/>
          <p:nvPr/>
        </p:nvSpPr>
        <p:spPr>
          <a:xfrm>
            <a:off x="5116795" y="4186189"/>
            <a:ext cx="1316010" cy="246221"/>
          </a:xfrm>
          <a:prstGeom prst="rect">
            <a:avLst/>
          </a:prstGeom>
          <a:noFill/>
        </p:spPr>
        <p:txBody>
          <a:bodyPr wrap="square" rtlCol="0">
            <a:spAutoFit/>
          </a:bodyPr>
          <a:lstStyle/>
          <a:p>
            <a:pPr algn="ctr"/>
            <a:r>
              <a:rPr lang="en-US" sz="1000" dirty="0">
                <a:solidFill>
                  <a:srgbClr val="90C264"/>
                </a:solidFill>
                <a:latin typeface="+mj-lt"/>
              </a:rPr>
              <a:t>SKIN &amp; BEAUTY</a:t>
            </a:r>
          </a:p>
        </p:txBody>
      </p:sp>
      <p:pic>
        <p:nvPicPr>
          <p:cNvPr id="70" name="Picture 69">
            <a:extLst>
              <a:ext uri="{FF2B5EF4-FFF2-40B4-BE49-F238E27FC236}">
                <a16:creationId xmlns:a16="http://schemas.microsoft.com/office/drawing/2014/main" id="{23643587-EBCD-4844-89B8-74111CCE8502}"/>
              </a:ext>
            </a:extLst>
          </p:cNvPr>
          <p:cNvPicPr>
            <a:picLocks noChangeAspect="1"/>
          </p:cNvPicPr>
          <p:nvPr/>
        </p:nvPicPr>
        <p:blipFill>
          <a:blip r:embed="rId4"/>
          <a:stretch>
            <a:fillRect/>
          </a:stretch>
        </p:blipFill>
        <p:spPr>
          <a:xfrm>
            <a:off x="5214886" y="1257504"/>
            <a:ext cx="987775" cy="824021"/>
          </a:xfrm>
          <a:prstGeom prst="rect">
            <a:avLst/>
          </a:prstGeom>
        </p:spPr>
      </p:pic>
      <p:sp>
        <p:nvSpPr>
          <p:cNvPr id="73" name="TextBox 72">
            <a:extLst>
              <a:ext uri="{FF2B5EF4-FFF2-40B4-BE49-F238E27FC236}">
                <a16:creationId xmlns:a16="http://schemas.microsoft.com/office/drawing/2014/main" id="{D51F3C2B-E4CC-8641-8FF4-6F49B72DACC4}"/>
              </a:ext>
            </a:extLst>
          </p:cNvPr>
          <p:cNvSpPr txBox="1"/>
          <p:nvPr/>
        </p:nvSpPr>
        <p:spPr>
          <a:xfrm>
            <a:off x="5021471" y="3112156"/>
            <a:ext cx="1316010" cy="246221"/>
          </a:xfrm>
          <a:prstGeom prst="rect">
            <a:avLst/>
          </a:prstGeom>
          <a:noFill/>
        </p:spPr>
        <p:txBody>
          <a:bodyPr wrap="square" rtlCol="0">
            <a:spAutoFit/>
          </a:bodyPr>
          <a:lstStyle/>
          <a:p>
            <a:pPr algn="ctr"/>
            <a:r>
              <a:rPr lang="en-US" sz="1000" dirty="0">
                <a:solidFill>
                  <a:srgbClr val="90C264"/>
                </a:solidFill>
                <a:latin typeface="+mj-lt"/>
              </a:rPr>
              <a:t>INTIMATE HEALTH</a:t>
            </a:r>
          </a:p>
        </p:txBody>
      </p:sp>
      <p:pic>
        <p:nvPicPr>
          <p:cNvPr id="75" name="Picture 74">
            <a:extLst>
              <a:ext uri="{FF2B5EF4-FFF2-40B4-BE49-F238E27FC236}">
                <a16:creationId xmlns:a16="http://schemas.microsoft.com/office/drawing/2014/main" id="{48EA8DDC-1337-C14C-860B-6AD09FCDA5B2}"/>
              </a:ext>
            </a:extLst>
          </p:cNvPr>
          <p:cNvPicPr>
            <a:picLocks noChangeAspect="1"/>
          </p:cNvPicPr>
          <p:nvPr/>
        </p:nvPicPr>
        <p:blipFill rotWithShape="1">
          <a:blip r:embed="rId5"/>
          <a:srcRect l="865" t="5666" r="76749" b="6272"/>
          <a:stretch/>
        </p:blipFill>
        <p:spPr>
          <a:xfrm>
            <a:off x="725053" y="1288160"/>
            <a:ext cx="929271" cy="819187"/>
          </a:xfrm>
          <a:prstGeom prst="rect">
            <a:avLst/>
          </a:prstGeom>
        </p:spPr>
      </p:pic>
      <p:sp>
        <p:nvSpPr>
          <p:cNvPr id="17" name="Rectangle 16">
            <a:extLst>
              <a:ext uri="{FF2B5EF4-FFF2-40B4-BE49-F238E27FC236}">
                <a16:creationId xmlns:a16="http://schemas.microsoft.com/office/drawing/2014/main" id="{BA5FB0FB-6E26-F649-80E8-D728B61CA7A3}"/>
              </a:ext>
            </a:extLst>
          </p:cNvPr>
          <p:cNvSpPr/>
          <p:nvPr/>
        </p:nvSpPr>
        <p:spPr>
          <a:xfrm>
            <a:off x="6212934" y="3520936"/>
            <a:ext cx="1544476" cy="1569660"/>
          </a:xfrm>
          <a:prstGeom prst="rect">
            <a:avLst/>
          </a:prstGeom>
        </p:spPr>
        <p:txBody>
          <a:bodyPr wrap="square">
            <a:spAutoFit/>
          </a:bodyPr>
          <a:lstStyle/>
          <a:p>
            <a:pPr algn="ctr"/>
            <a:r>
              <a:rPr lang="en-US" sz="1200" dirty="0">
                <a:solidFill>
                  <a:schemeClr val="tx2">
                    <a:lumMod val="50000"/>
                  </a:schemeClr>
                </a:solidFill>
              </a:rPr>
              <a:t>INTIMATE  </a:t>
            </a:r>
          </a:p>
          <a:p>
            <a:pPr algn="ctr"/>
            <a:r>
              <a:rPr lang="en-US" sz="1200" dirty="0">
                <a:solidFill>
                  <a:schemeClr val="tx2">
                    <a:lumMod val="50000"/>
                  </a:schemeClr>
                </a:solidFill>
              </a:rPr>
              <a:t>HEALTH</a:t>
            </a:r>
          </a:p>
          <a:p>
            <a:pPr algn="ctr"/>
            <a:endParaRPr lang="en-US" sz="1200" b="1" dirty="0">
              <a:solidFill>
                <a:schemeClr val="tx2">
                  <a:lumMod val="50000"/>
                </a:schemeClr>
              </a:solidFill>
            </a:endParaRPr>
          </a:p>
          <a:p>
            <a:pPr algn="ctr"/>
            <a:r>
              <a:rPr lang="en-US" sz="1200" dirty="0">
                <a:solidFill>
                  <a:schemeClr val="tx2">
                    <a:lumMod val="50000"/>
                  </a:schemeClr>
                </a:solidFill>
              </a:rPr>
              <a:t>Bacterial</a:t>
            </a:r>
          </a:p>
          <a:p>
            <a:pPr algn="ctr"/>
            <a:r>
              <a:rPr lang="en-US" sz="1200" dirty="0">
                <a:solidFill>
                  <a:schemeClr val="tx2">
                    <a:lumMod val="50000"/>
                  </a:schemeClr>
                </a:solidFill>
              </a:rPr>
              <a:t> Vaginosis</a:t>
            </a:r>
          </a:p>
          <a:p>
            <a:pPr algn="ctr"/>
            <a:endParaRPr lang="en-US" dirty="0">
              <a:solidFill>
                <a:schemeClr val="tx2">
                  <a:lumMod val="50000"/>
                </a:schemeClr>
              </a:solidFill>
            </a:endParaRPr>
          </a:p>
          <a:p>
            <a:pPr algn="ctr"/>
            <a:endParaRPr lang="en-US" dirty="0">
              <a:solidFill>
                <a:schemeClr val="tx2">
                  <a:lumMod val="50000"/>
                </a:schemeClr>
              </a:solidFill>
            </a:endParaRPr>
          </a:p>
        </p:txBody>
      </p:sp>
      <p:sp>
        <p:nvSpPr>
          <p:cNvPr id="76" name="TextBox 75">
            <a:extLst>
              <a:ext uri="{FF2B5EF4-FFF2-40B4-BE49-F238E27FC236}">
                <a16:creationId xmlns:a16="http://schemas.microsoft.com/office/drawing/2014/main" id="{065D395D-90BA-1647-95E3-DB6400B82BC0}"/>
              </a:ext>
            </a:extLst>
          </p:cNvPr>
          <p:cNvSpPr txBox="1"/>
          <p:nvPr/>
        </p:nvSpPr>
        <p:spPr>
          <a:xfrm>
            <a:off x="5198564" y="5275325"/>
            <a:ext cx="1316010" cy="246221"/>
          </a:xfrm>
          <a:prstGeom prst="rect">
            <a:avLst/>
          </a:prstGeom>
          <a:noFill/>
        </p:spPr>
        <p:txBody>
          <a:bodyPr wrap="square" rtlCol="0">
            <a:spAutoFit/>
          </a:bodyPr>
          <a:lstStyle/>
          <a:p>
            <a:pPr algn="ctr"/>
            <a:r>
              <a:rPr lang="en-US" sz="1000" dirty="0">
                <a:solidFill>
                  <a:srgbClr val="90C264"/>
                </a:solidFill>
                <a:latin typeface="+mj-lt"/>
              </a:rPr>
              <a:t>ADDICTION</a:t>
            </a:r>
          </a:p>
        </p:txBody>
      </p:sp>
      <p:pic>
        <p:nvPicPr>
          <p:cNvPr id="77" name="Picture 76">
            <a:extLst>
              <a:ext uri="{FF2B5EF4-FFF2-40B4-BE49-F238E27FC236}">
                <a16:creationId xmlns:a16="http://schemas.microsoft.com/office/drawing/2014/main" id="{88AEF212-1913-CC4C-8E40-7C75B2F09355}"/>
              </a:ext>
            </a:extLst>
          </p:cNvPr>
          <p:cNvPicPr>
            <a:picLocks noChangeAspect="1"/>
          </p:cNvPicPr>
          <p:nvPr/>
        </p:nvPicPr>
        <p:blipFill>
          <a:blip r:embed="rId6"/>
          <a:stretch>
            <a:fillRect/>
          </a:stretch>
        </p:blipFill>
        <p:spPr>
          <a:xfrm>
            <a:off x="5203803" y="2306774"/>
            <a:ext cx="999913" cy="802967"/>
          </a:xfrm>
          <a:prstGeom prst="rect">
            <a:avLst/>
          </a:prstGeom>
        </p:spPr>
      </p:pic>
      <p:cxnSp>
        <p:nvCxnSpPr>
          <p:cNvPr id="71" name="Straight Connector 70">
            <a:extLst>
              <a:ext uri="{FF2B5EF4-FFF2-40B4-BE49-F238E27FC236}">
                <a16:creationId xmlns:a16="http://schemas.microsoft.com/office/drawing/2014/main" id="{01CE3497-109B-664F-ABAE-D430571F0972}"/>
              </a:ext>
            </a:extLst>
          </p:cNvPr>
          <p:cNvCxnSpPr>
            <a:cxnSpLocks/>
          </p:cNvCxnSpPr>
          <p:nvPr/>
        </p:nvCxnSpPr>
        <p:spPr>
          <a:xfrm>
            <a:off x="6196712" y="1257503"/>
            <a:ext cx="0" cy="4235996"/>
          </a:xfrm>
          <a:prstGeom prst="line">
            <a:avLst/>
          </a:prstGeom>
          <a:ln w="12700">
            <a:solidFill>
              <a:srgbClr val="90C264"/>
            </a:solidFill>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5D202D93-966B-164C-B3EF-8DA0613E9F72}"/>
              </a:ext>
            </a:extLst>
          </p:cNvPr>
          <p:cNvPicPr>
            <a:picLocks noChangeAspect="1"/>
          </p:cNvPicPr>
          <p:nvPr/>
        </p:nvPicPr>
        <p:blipFill>
          <a:blip r:embed="rId7"/>
          <a:stretch>
            <a:fillRect/>
          </a:stretch>
        </p:blipFill>
        <p:spPr>
          <a:xfrm>
            <a:off x="680202" y="2381825"/>
            <a:ext cx="987776" cy="809726"/>
          </a:xfrm>
          <a:prstGeom prst="rect">
            <a:avLst/>
          </a:prstGeom>
        </p:spPr>
      </p:pic>
      <p:cxnSp>
        <p:nvCxnSpPr>
          <p:cNvPr id="10" name="Straight Connector 9">
            <a:extLst>
              <a:ext uri="{FF2B5EF4-FFF2-40B4-BE49-F238E27FC236}">
                <a16:creationId xmlns:a16="http://schemas.microsoft.com/office/drawing/2014/main" id="{0DF0CD9F-EEE2-0C49-AC5C-822A56C2BC1A}"/>
              </a:ext>
            </a:extLst>
          </p:cNvPr>
          <p:cNvCxnSpPr>
            <a:cxnSpLocks/>
          </p:cNvCxnSpPr>
          <p:nvPr/>
        </p:nvCxnSpPr>
        <p:spPr>
          <a:xfrm>
            <a:off x="1654324" y="1288160"/>
            <a:ext cx="25370" cy="4253020"/>
          </a:xfrm>
          <a:prstGeom prst="line">
            <a:avLst/>
          </a:prstGeom>
          <a:ln w="12700">
            <a:solidFill>
              <a:srgbClr val="90C26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A552726-FCBC-2A48-A3E7-1C57C6D8E8DC}"/>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Title 1">
            <a:extLst>
              <a:ext uri="{FF2B5EF4-FFF2-40B4-BE49-F238E27FC236}">
                <a16:creationId xmlns:a16="http://schemas.microsoft.com/office/drawing/2014/main" id="{1EDD1E90-ED51-3942-AC96-46232279D8C9}"/>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2021 and 2022 product discovery targets</a:t>
            </a:r>
          </a:p>
        </p:txBody>
      </p:sp>
      <p:pic>
        <p:nvPicPr>
          <p:cNvPr id="4" name="Picture 3" descr="Logo&#10;&#10;Description automatically generated with low confidence">
            <a:extLst>
              <a:ext uri="{FF2B5EF4-FFF2-40B4-BE49-F238E27FC236}">
                <a16:creationId xmlns:a16="http://schemas.microsoft.com/office/drawing/2014/main" id="{6E0D0C62-3A26-CB46-ADFA-FE651AD639E2}"/>
              </a:ext>
            </a:extLst>
          </p:cNvPr>
          <p:cNvPicPr>
            <a:picLocks noChangeAspect="1"/>
          </p:cNvPicPr>
          <p:nvPr/>
        </p:nvPicPr>
        <p:blipFill rotWithShape="1">
          <a:blip r:embed="rId8"/>
          <a:srcRect l="12188" t="13781" r="50382" b="44479"/>
          <a:stretch/>
        </p:blipFill>
        <p:spPr>
          <a:xfrm>
            <a:off x="9539907" y="1207340"/>
            <a:ext cx="2001708" cy="1255616"/>
          </a:xfrm>
          <a:prstGeom prst="rect">
            <a:avLst/>
          </a:prstGeom>
        </p:spPr>
      </p:pic>
      <p:pic>
        <p:nvPicPr>
          <p:cNvPr id="48" name="Picture 47" descr="Logo&#10;&#10;Description automatically generated with low confidence">
            <a:extLst>
              <a:ext uri="{FF2B5EF4-FFF2-40B4-BE49-F238E27FC236}">
                <a16:creationId xmlns:a16="http://schemas.microsoft.com/office/drawing/2014/main" id="{ED6EC512-7489-7348-9C37-B1BA1F03B435}"/>
              </a:ext>
            </a:extLst>
          </p:cNvPr>
          <p:cNvPicPr>
            <a:picLocks noChangeAspect="1"/>
          </p:cNvPicPr>
          <p:nvPr/>
        </p:nvPicPr>
        <p:blipFill rotWithShape="1">
          <a:blip r:embed="rId8"/>
          <a:srcRect l="49885" t="13781" r="12611" b="44741"/>
          <a:stretch/>
        </p:blipFill>
        <p:spPr>
          <a:xfrm>
            <a:off x="9567779" y="2532633"/>
            <a:ext cx="2005672" cy="1247730"/>
          </a:xfrm>
          <a:prstGeom prst="rect">
            <a:avLst/>
          </a:prstGeom>
        </p:spPr>
      </p:pic>
      <p:pic>
        <p:nvPicPr>
          <p:cNvPr id="50" name="Picture 49" descr="Logo&#10;&#10;Description automatically generated with low confidence">
            <a:extLst>
              <a:ext uri="{FF2B5EF4-FFF2-40B4-BE49-F238E27FC236}">
                <a16:creationId xmlns:a16="http://schemas.microsoft.com/office/drawing/2014/main" id="{21EBDA52-C869-D043-AC31-44B87894104F}"/>
              </a:ext>
            </a:extLst>
          </p:cNvPr>
          <p:cNvPicPr>
            <a:picLocks noChangeAspect="1"/>
          </p:cNvPicPr>
          <p:nvPr/>
        </p:nvPicPr>
        <p:blipFill rotWithShape="1">
          <a:blip r:embed="rId8"/>
          <a:srcRect l="12189" t="56459" r="51030" b="2739"/>
          <a:stretch/>
        </p:blipFill>
        <p:spPr>
          <a:xfrm>
            <a:off x="9567779" y="3906270"/>
            <a:ext cx="1999616" cy="1247729"/>
          </a:xfrm>
          <a:prstGeom prst="rect">
            <a:avLst/>
          </a:prstGeom>
        </p:spPr>
      </p:pic>
      <p:pic>
        <p:nvPicPr>
          <p:cNvPr id="52" name="Picture 51" descr="Logo&#10;&#10;Description automatically generated with low confidence">
            <a:extLst>
              <a:ext uri="{FF2B5EF4-FFF2-40B4-BE49-F238E27FC236}">
                <a16:creationId xmlns:a16="http://schemas.microsoft.com/office/drawing/2014/main" id="{A73F5A62-DE9A-024C-9A97-BAF00B2CA8A7}"/>
              </a:ext>
            </a:extLst>
          </p:cNvPr>
          <p:cNvPicPr>
            <a:picLocks noChangeAspect="1"/>
          </p:cNvPicPr>
          <p:nvPr/>
        </p:nvPicPr>
        <p:blipFill rotWithShape="1">
          <a:blip r:embed="rId8"/>
          <a:srcRect l="51294" t="57073" r="12611" b="2737"/>
          <a:stretch/>
        </p:blipFill>
        <p:spPr>
          <a:xfrm>
            <a:off x="9567779" y="5304581"/>
            <a:ext cx="1999616" cy="1252367"/>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8AA5581E-2F9E-A84B-B7AB-8378567220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53" name="Rectangle: Rounded Corners 20">
            <a:extLst>
              <a:ext uri="{FF2B5EF4-FFF2-40B4-BE49-F238E27FC236}">
                <a16:creationId xmlns:a16="http://schemas.microsoft.com/office/drawing/2014/main" id="{8BE40CEC-4A69-4042-9A19-9B2E8BF73E8E}"/>
              </a:ext>
            </a:extLst>
          </p:cNvPr>
          <p:cNvSpPr/>
          <p:nvPr/>
        </p:nvSpPr>
        <p:spPr>
          <a:xfrm>
            <a:off x="1905773" y="5650948"/>
            <a:ext cx="7417521" cy="861730"/>
          </a:xfrm>
          <a:prstGeom prst="roundRect">
            <a:avLst/>
          </a:prstGeom>
          <a:solidFill>
            <a:srgbClr val="3F99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mj-lt"/>
              <a:cs typeface="Calibri" panose="020F0502020204030204" pitchFamily="34" charset="0"/>
            </a:endParaRPr>
          </a:p>
          <a:p>
            <a:pPr algn="ctr">
              <a:lnSpc>
                <a:spcPct val="90000"/>
              </a:lnSpc>
              <a:spcBef>
                <a:spcPts val="750"/>
              </a:spcBef>
            </a:pPr>
            <a:r>
              <a:rPr lang="en-GB" sz="1200" dirty="0">
                <a:solidFill>
                  <a:schemeClr val="bg1"/>
                </a:solidFill>
                <a:latin typeface="+mj-lt"/>
              </a:rPr>
              <a:t>Pipeline to be timed to accommodate immediate covid- growth opportunities, and assessed using our internal scorecard and Gateway process</a:t>
            </a:r>
          </a:p>
          <a:p>
            <a:pPr algn="ctr">
              <a:lnSpc>
                <a:spcPct val="90000"/>
              </a:lnSpc>
              <a:spcBef>
                <a:spcPts val="750"/>
              </a:spcBef>
            </a:pPr>
            <a:r>
              <a:rPr lang="en-GB" sz="1200" dirty="0">
                <a:solidFill>
                  <a:schemeClr val="bg1"/>
                </a:solidFill>
                <a:latin typeface="+mj-lt"/>
              </a:rPr>
              <a:t>All pipeline tests developed in-house by MHC’s experienced team. New tests alongside Yourgene’s Clarigene (covid PCR), Abingdon’s App Dx (Mylo) and EKF’s Primestore MTM technology</a:t>
            </a:r>
          </a:p>
          <a:p>
            <a:pPr lvl="0" algn="ctr"/>
            <a:endParaRPr lang="en-US" sz="1200" dirty="0">
              <a:solidFill>
                <a:schemeClr val="bg1">
                  <a:lumMod val="95000"/>
                </a:schemeClr>
              </a:solidFill>
              <a:latin typeface="+mj-lt"/>
            </a:endParaRPr>
          </a:p>
          <a:p>
            <a:pPr lvl="0" algn="ctr"/>
            <a:endParaRPr lang="en-US" sz="1300" dirty="0">
              <a:solidFill>
                <a:schemeClr val="bg1">
                  <a:lumMod val="95000"/>
                </a:schemeClr>
              </a:solidFill>
              <a:latin typeface="+mj-lt"/>
            </a:endParaRPr>
          </a:p>
        </p:txBody>
      </p:sp>
      <p:pic>
        <p:nvPicPr>
          <p:cNvPr id="58" name="Picture 57">
            <a:extLst>
              <a:ext uri="{FF2B5EF4-FFF2-40B4-BE49-F238E27FC236}">
                <a16:creationId xmlns:a16="http://schemas.microsoft.com/office/drawing/2014/main" id="{2ADAD68D-055A-604A-B121-F08F117CC727}"/>
              </a:ext>
            </a:extLst>
          </p:cNvPr>
          <p:cNvPicPr>
            <a:picLocks noChangeAspect="1"/>
          </p:cNvPicPr>
          <p:nvPr/>
        </p:nvPicPr>
        <p:blipFill rotWithShape="1">
          <a:blip r:embed="rId10"/>
          <a:srcRect l="8589"/>
          <a:stretch/>
        </p:blipFill>
        <p:spPr>
          <a:xfrm>
            <a:off x="708666" y="3424623"/>
            <a:ext cx="971028" cy="828755"/>
          </a:xfrm>
          <a:prstGeom prst="rect">
            <a:avLst/>
          </a:prstGeom>
        </p:spPr>
      </p:pic>
      <p:pic>
        <p:nvPicPr>
          <p:cNvPr id="62" name="Picture 61">
            <a:extLst>
              <a:ext uri="{FF2B5EF4-FFF2-40B4-BE49-F238E27FC236}">
                <a16:creationId xmlns:a16="http://schemas.microsoft.com/office/drawing/2014/main" id="{5CF3BF08-FAB0-6C4D-816D-08B326A554FA}"/>
              </a:ext>
            </a:extLst>
          </p:cNvPr>
          <p:cNvPicPr>
            <a:picLocks noChangeAspect="1"/>
          </p:cNvPicPr>
          <p:nvPr/>
        </p:nvPicPr>
        <p:blipFill rotWithShape="1">
          <a:blip r:embed="rId11"/>
          <a:srcRect b="15737"/>
          <a:stretch/>
        </p:blipFill>
        <p:spPr>
          <a:xfrm>
            <a:off x="698183" y="4482125"/>
            <a:ext cx="987775" cy="826686"/>
          </a:xfrm>
          <a:prstGeom prst="rect">
            <a:avLst/>
          </a:prstGeom>
        </p:spPr>
      </p:pic>
      <p:pic>
        <p:nvPicPr>
          <p:cNvPr id="5" name="Picture 4">
            <a:extLst>
              <a:ext uri="{FF2B5EF4-FFF2-40B4-BE49-F238E27FC236}">
                <a16:creationId xmlns:a16="http://schemas.microsoft.com/office/drawing/2014/main" id="{6F054F21-A9BE-494B-BFBB-A8E24ED57186}"/>
              </a:ext>
            </a:extLst>
          </p:cNvPr>
          <p:cNvPicPr>
            <a:picLocks noChangeAspect="1"/>
          </p:cNvPicPr>
          <p:nvPr/>
        </p:nvPicPr>
        <p:blipFill>
          <a:blip r:embed="rId12"/>
          <a:stretch>
            <a:fillRect/>
          </a:stretch>
        </p:blipFill>
        <p:spPr>
          <a:xfrm>
            <a:off x="5172491" y="4482126"/>
            <a:ext cx="1008000" cy="815634"/>
          </a:xfrm>
          <a:prstGeom prst="rect">
            <a:avLst/>
          </a:prstGeom>
        </p:spPr>
      </p:pic>
      <p:sp>
        <p:nvSpPr>
          <p:cNvPr id="44" name="Slide Number Placeholder 5">
            <a:extLst>
              <a:ext uri="{FF2B5EF4-FFF2-40B4-BE49-F238E27FC236}">
                <a16:creationId xmlns:a16="http://schemas.microsoft.com/office/drawing/2014/main" id="{508351FB-27AA-40E1-A945-9EE16689ED4F}"/>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11</a:t>
            </a:fld>
            <a:endParaRPr lang="en-US" dirty="0"/>
          </a:p>
        </p:txBody>
      </p:sp>
    </p:spTree>
    <p:extLst>
      <p:ext uri="{BB962C8B-B14F-4D97-AF65-F5344CB8AC3E}">
        <p14:creationId xmlns:p14="http://schemas.microsoft.com/office/powerpoint/2010/main" val="284644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5EC9BD66-DF86-7E4C-9A63-933158F5FB07}"/>
              </a:ext>
            </a:extLst>
          </p:cNvPr>
          <p:cNvSpPr/>
          <p:nvPr/>
        </p:nvSpPr>
        <p:spPr>
          <a:xfrm>
            <a:off x="11047411" y="1234733"/>
            <a:ext cx="612000" cy="61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Driving a dynamic roadmap ahead</a:t>
            </a:r>
          </a:p>
        </p:txBody>
      </p:sp>
      <p:pic>
        <p:nvPicPr>
          <p:cNvPr id="14" name="Picture 13" descr="A picture containing logo&#10;&#10;Description automatically generated">
            <a:extLst>
              <a:ext uri="{FF2B5EF4-FFF2-40B4-BE49-F238E27FC236}">
                <a16:creationId xmlns:a16="http://schemas.microsoft.com/office/drawing/2014/main" id="{60541411-56E6-FF45-9FEB-8B08BF6D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2" name="Rectangle 1">
            <a:extLst>
              <a:ext uri="{FF2B5EF4-FFF2-40B4-BE49-F238E27FC236}">
                <a16:creationId xmlns:a16="http://schemas.microsoft.com/office/drawing/2014/main" id="{826EC40F-850B-B142-A3AA-5F228CEADC38}"/>
              </a:ext>
            </a:extLst>
          </p:cNvPr>
          <p:cNvSpPr/>
          <p:nvPr/>
        </p:nvSpPr>
        <p:spPr>
          <a:xfrm>
            <a:off x="-444" y="3414683"/>
            <a:ext cx="3113477" cy="3084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16C9B89-02DC-FA44-83FC-C9E7016E0DC2}"/>
              </a:ext>
            </a:extLst>
          </p:cNvPr>
          <p:cNvSpPr/>
          <p:nvPr/>
        </p:nvSpPr>
        <p:spPr>
          <a:xfrm>
            <a:off x="3101199" y="3427242"/>
            <a:ext cx="8425908" cy="29588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74C7E2-362B-3A4D-A237-B7DCADCC18F8}"/>
              </a:ext>
            </a:extLst>
          </p:cNvPr>
          <p:cNvSpPr txBox="1"/>
          <p:nvPr/>
        </p:nvSpPr>
        <p:spPr>
          <a:xfrm>
            <a:off x="1175513" y="4438228"/>
            <a:ext cx="982961" cy="738664"/>
          </a:xfrm>
          <a:prstGeom prst="rect">
            <a:avLst/>
          </a:prstGeom>
          <a:noFill/>
        </p:spPr>
        <p:txBody>
          <a:bodyPr wrap="none" rtlCol="0">
            <a:spAutoFit/>
          </a:bodyPr>
          <a:lstStyle/>
          <a:p>
            <a:pPr algn="ctr"/>
            <a:r>
              <a:rPr lang="en-US" sz="1400" b="1" dirty="0">
                <a:solidFill>
                  <a:schemeClr val="bg1">
                    <a:lumMod val="50000"/>
                  </a:schemeClr>
                </a:solidFill>
                <a:latin typeface="+mj-lt"/>
              </a:rPr>
              <a:t>Nov 20</a:t>
            </a:r>
          </a:p>
          <a:p>
            <a:pPr algn="ctr"/>
            <a:r>
              <a:rPr lang="en-US" sz="1400" b="1" dirty="0">
                <a:solidFill>
                  <a:srgbClr val="4CB3AE"/>
                </a:solidFill>
                <a:latin typeface="+mj-lt"/>
              </a:rPr>
              <a:t>TGS</a:t>
            </a:r>
          </a:p>
          <a:p>
            <a:pPr algn="ctr"/>
            <a:r>
              <a:rPr lang="en-US" sz="1400" b="1" dirty="0">
                <a:solidFill>
                  <a:srgbClr val="4CB3AE"/>
                </a:solidFill>
                <a:latin typeface="+mj-lt"/>
              </a:rPr>
              <a:t>Acquisition</a:t>
            </a:r>
          </a:p>
        </p:txBody>
      </p:sp>
      <p:sp>
        <p:nvSpPr>
          <p:cNvPr id="12" name="TextBox 11">
            <a:extLst>
              <a:ext uri="{FF2B5EF4-FFF2-40B4-BE49-F238E27FC236}">
                <a16:creationId xmlns:a16="http://schemas.microsoft.com/office/drawing/2014/main" id="{A67C1176-DB6D-464F-A907-37FCFACA6B1F}"/>
              </a:ext>
            </a:extLst>
          </p:cNvPr>
          <p:cNvSpPr txBox="1"/>
          <p:nvPr/>
        </p:nvSpPr>
        <p:spPr>
          <a:xfrm>
            <a:off x="2133534" y="4426506"/>
            <a:ext cx="1190711" cy="1169551"/>
          </a:xfrm>
          <a:prstGeom prst="rect">
            <a:avLst/>
          </a:prstGeom>
          <a:noFill/>
        </p:spPr>
        <p:txBody>
          <a:bodyPr wrap="none" rtlCol="0">
            <a:spAutoFit/>
          </a:bodyPr>
          <a:lstStyle/>
          <a:p>
            <a:pPr algn="ctr"/>
            <a:r>
              <a:rPr lang="en-US" sz="1400" b="1" dirty="0">
                <a:solidFill>
                  <a:schemeClr val="bg1">
                    <a:lumMod val="50000"/>
                  </a:schemeClr>
                </a:solidFill>
                <a:latin typeface="+mj-lt"/>
              </a:rPr>
              <a:t>Dec 20</a:t>
            </a:r>
          </a:p>
          <a:p>
            <a:pPr algn="ctr"/>
            <a:r>
              <a:rPr lang="en-US" sz="1400" b="1" dirty="0">
                <a:solidFill>
                  <a:srgbClr val="4CB3AE"/>
                </a:solidFill>
                <a:latin typeface="+mj-lt"/>
              </a:rPr>
              <a:t>Covid test</a:t>
            </a:r>
          </a:p>
          <a:p>
            <a:pPr algn="ctr"/>
            <a:r>
              <a:rPr lang="en-US" sz="1400" b="1" dirty="0">
                <a:solidFill>
                  <a:srgbClr val="4CB3AE"/>
                </a:solidFill>
                <a:latin typeface="+mj-lt"/>
              </a:rPr>
              <a:t>Launch</a:t>
            </a:r>
          </a:p>
          <a:p>
            <a:pPr algn="ctr"/>
            <a:endParaRPr lang="en-US" sz="1400" b="1" dirty="0">
              <a:solidFill>
                <a:srgbClr val="4CB3AE"/>
              </a:solidFill>
              <a:latin typeface="+mj-lt"/>
            </a:endParaRPr>
          </a:p>
          <a:p>
            <a:pPr algn="ctr"/>
            <a:r>
              <a:rPr lang="en-US" sz="1400" b="1" dirty="0">
                <a:solidFill>
                  <a:srgbClr val="4CB3AE"/>
                </a:solidFill>
                <a:latin typeface="+mj-lt"/>
              </a:rPr>
              <a:t>Govt approval</a:t>
            </a:r>
          </a:p>
        </p:txBody>
      </p:sp>
      <p:sp>
        <p:nvSpPr>
          <p:cNvPr id="13" name="TextBox 12">
            <a:extLst>
              <a:ext uri="{FF2B5EF4-FFF2-40B4-BE49-F238E27FC236}">
                <a16:creationId xmlns:a16="http://schemas.microsoft.com/office/drawing/2014/main" id="{C15BBB3F-2C64-1549-8B48-FF4C8BAFD019}"/>
              </a:ext>
            </a:extLst>
          </p:cNvPr>
          <p:cNvSpPr txBox="1"/>
          <p:nvPr/>
        </p:nvSpPr>
        <p:spPr>
          <a:xfrm>
            <a:off x="3146966" y="4414784"/>
            <a:ext cx="944489" cy="738664"/>
          </a:xfrm>
          <a:prstGeom prst="rect">
            <a:avLst/>
          </a:prstGeom>
          <a:noFill/>
        </p:spPr>
        <p:txBody>
          <a:bodyPr wrap="none" rtlCol="0">
            <a:spAutoFit/>
          </a:bodyPr>
          <a:lstStyle/>
          <a:p>
            <a:pPr algn="ctr"/>
            <a:r>
              <a:rPr lang="en-US" sz="1400" b="1" dirty="0">
                <a:solidFill>
                  <a:schemeClr val="bg1">
                    <a:lumMod val="50000"/>
                  </a:schemeClr>
                </a:solidFill>
                <a:latin typeface="+mj-lt"/>
              </a:rPr>
              <a:t>Jan 21</a:t>
            </a:r>
          </a:p>
          <a:p>
            <a:pPr algn="ctr"/>
            <a:r>
              <a:rPr lang="en-US" sz="1400" b="1" dirty="0">
                <a:solidFill>
                  <a:srgbClr val="4CB3AE"/>
                </a:solidFill>
                <a:latin typeface="+mj-lt"/>
              </a:rPr>
              <a:t>Campaign </a:t>
            </a:r>
          </a:p>
          <a:p>
            <a:pPr algn="ctr"/>
            <a:r>
              <a:rPr lang="en-US" sz="1400" b="1" dirty="0">
                <a:solidFill>
                  <a:srgbClr val="4CB3AE"/>
                </a:solidFill>
                <a:latin typeface="+mj-lt"/>
              </a:rPr>
              <a:t>builds</a:t>
            </a:r>
          </a:p>
        </p:txBody>
      </p:sp>
      <p:sp>
        <p:nvSpPr>
          <p:cNvPr id="15" name="TextBox 14">
            <a:extLst>
              <a:ext uri="{FF2B5EF4-FFF2-40B4-BE49-F238E27FC236}">
                <a16:creationId xmlns:a16="http://schemas.microsoft.com/office/drawing/2014/main" id="{35FBFC61-2E25-B446-89D2-B6E47E1EDC58}"/>
              </a:ext>
            </a:extLst>
          </p:cNvPr>
          <p:cNvSpPr txBox="1"/>
          <p:nvPr/>
        </p:nvSpPr>
        <p:spPr>
          <a:xfrm>
            <a:off x="3939889" y="2011133"/>
            <a:ext cx="990271" cy="738664"/>
          </a:xfrm>
          <a:prstGeom prst="rect">
            <a:avLst/>
          </a:prstGeom>
          <a:noFill/>
        </p:spPr>
        <p:txBody>
          <a:bodyPr wrap="none" rtlCol="0">
            <a:spAutoFit/>
          </a:bodyPr>
          <a:lstStyle/>
          <a:p>
            <a:pPr algn="ctr"/>
            <a:r>
              <a:rPr lang="en-US" sz="1400" b="1" dirty="0">
                <a:solidFill>
                  <a:schemeClr val="bg1">
                    <a:lumMod val="50000"/>
                  </a:schemeClr>
                </a:solidFill>
                <a:latin typeface="+mj-lt"/>
              </a:rPr>
              <a:t>Feb 21</a:t>
            </a:r>
          </a:p>
          <a:p>
            <a:pPr algn="ctr"/>
            <a:r>
              <a:rPr lang="en-US" sz="1400" b="1" dirty="0">
                <a:solidFill>
                  <a:srgbClr val="4CB3AE"/>
                </a:solidFill>
                <a:latin typeface="+mj-lt"/>
              </a:rPr>
              <a:t>Investment</a:t>
            </a:r>
          </a:p>
          <a:p>
            <a:pPr algn="ctr"/>
            <a:r>
              <a:rPr lang="en-US" sz="1400" b="1" dirty="0">
                <a:solidFill>
                  <a:srgbClr val="4CB3AE"/>
                </a:solidFill>
                <a:latin typeface="+mj-lt"/>
              </a:rPr>
              <a:t>Up to £3m</a:t>
            </a:r>
          </a:p>
        </p:txBody>
      </p:sp>
      <p:sp>
        <p:nvSpPr>
          <p:cNvPr id="16" name="TextBox 15">
            <a:extLst>
              <a:ext uri="{FF2B5EF4-FFF2-40B4-BE49-F238E27FC236}">
                <a16:creationId xmlns:a16="http://schemas.microsoft.com/office/drawing/2014/main" id="{25075CD6-75B1-744B-8869-0FC64551F912}"/>
              </a:ext>
            </a:extLst>
          </p:cNvPr>
          <p:cNvSpPr txBox="1"/>
          <p:nvPr/>
        </p:nvSpPr>
        <p:spPr>
          <a:xfrm>
            <a:off x="3995345" y="4428433"/>
            <a:ext cx="1000595" cy="523220"/>
          </a:xfrm>
          <a:prstGeom prst="rect">
            <a:avLst/>
          </a:prstGeom>
          <a:noFill/>
        </p:spPr>
        <p:txBody>
          <a:bodyPr wrap="none" rtlCol="0">
            <a:spAutoFit/>
          </a:bodyPr>
          <a:lstStyle/>
          <a:p>
            <a:pPr algn="ctr"/>
            <a:r>
              <a:rPr lang="en-US" sz="1400" b="1" dirty="0">
                <a:solidFill>
                  <a:schemeClr val="bg1">
                    <a:lumMod val="50000"/>
                  </a:schemeClr>
                </a:solidFill>
                <a:latin typeface="+mj-lt"/>
              </a:rPr>
              <a:t>Feb 21</a:t>
            </a:r>
          </a:p>
          <a:p>
            <a:pPr algn="ctr"/>
            <a:r>
              <a:rPr lang="en-US" sz="1400" b="1" dirty="0">
                <a:solidFill>
                  <a:srgbClr val="4CB3AE"/>
                </a:solidFill>
                <a:latin typeface="+mj-lt"/>
              </a:rPr>
              <a:t>ISO 15189*</a:t>
            </a:r>
          </a:p>
        </p:txBody>
      </p:sp>
      <p:sp>
        <p:nvSpPr>
          <p:cNvPr id="17" name="TextBox 16">
            <a:extLst>
              <a:ext uri="{FF2B5EF4-FFF2-40B4-BE49-F238E27FC236}">
                <a16:creationId xmlns:a16="http://schemas.microsoft.com/office/drawing/2014/main" id="{6100F72B-87F1-9145-9184-A629B6F45F9D}"/>
              </a:ext>
            </a:extLst>
          </p:cNvPr>
          <p:cNvSpPr txBox="1"/>
          <p:nvPr/>
        </p:nvSpPr>
        <p:spPr>
          <a:xfrm>
            <a:off x="4924279" y="4401138"/>
            <a:ext cx="989373" cy="738664"/>
          </a:xfrm>
          <a:prstGeom prst="rect">
            <a:avLst/>
          </a:prstGeom>
          <a:noFill/>
        </p:spPr>
        <p:txBody>
          <a:bodyPr wrap="none" rtlCol="0">
            <a:spAutoFit/>
          </a:bodyPr>
          <a:lstStyle/>
          <a:p>
            <a:pPr algn="ctr"/>
            <a:r>
              <a:rPr lang="en-US" sz="1400" b="1" dirty="0">
                <a:solidFill>
                  <a:schemeClr val="bg1">
                    <a:lumMod val="50000"/>
                  </a:schemeClr>
                </a:solidFill>
                <a:latin typeface="+mj-lt"/>
              </a:rPr>
              <a:t>Mar 21</a:t>
            </a:r>
          </a:p>
          <a:p>
            <a:pPr algn="ctr"/>
            <a:r>
              <a:rPr lang="en-US" sz="1400" b="1" dirty="0">
                <a:solidFill>
                  <a:srgbClr val="4CB3AE"/>
                </a:solidFill>
                <a:latin typeface="+mj-lt"/>
              </a:rPr>
              <a:t>Retail</a:t>
            </a:r>
          </a:p>
          <a:p>
            <a:pPr algn="ctr"/>
            <a:r>
              <a:rPr lang="en-US" sz="1400" b="1" dirty="0">
                <a:solidFill>
                  <a:srgbClr val="4CB3AE"/>
                </a:solidFill>
                <a:latin typeface="+mj-lt"/>
              </a:rPr>
              <a:t>discussions</a:t>
            </a:r>
          </a:p>
        </p:txBody>
      </p:sp>
      <p:sp>
        <p:nvSpPr>
          <p:cNvPr id="18" name="TextBox 17">
            <a:extLst>
              <a:ext uri="{FF2B5EF4-FFF2-40B4-BE49-F238E27FC236}">
                <a16:creationId xmlns:a16="http://schemas.microsoft.com/office/drawing/2014/main" id="{5785DB6F-1786-1B41-B252-5682E68CA72D}"/>
              </a:ext>
            </a:extLst>
          </p:cNvPr>
          <p:cNvSpPr txBox="1"/>
          <p:nvPr/>
        </p:nvSpPr>
        <p:spPr>
          <a:xfrm>
            <a:off x="6198743" y="4414787"/>
            <a:ext cx="782586" cy="738664"/>
          </a:xfrm>
          <a:prstGeom prst="rect">
            <a:avLst/>
          </a:prstGeom>
          <a:noFill/>
        </p:spPr>
        <p:txBody>
          <a:bodyPr wrap="none" rtlCol="0">
            <a:spAutoFit/>
          </a:bodyPr>
          <a:lstStyle/>
          <a:p>
            <a:pPr algn="ctr"/>
            <a:r>
              <a:rPr lang="en-US" sz="1400" b="1" dirty="0">
                <a:solidFill>
                  <a:schemeClr val="bg1">
                    <a:lumMod val="50000"/>
                  </a:schemeClr>
                </a:solidFill>
                <a:latin typeface="+mj-lt"/>
              </a:rPr>
              <a:t>Apr 21</a:t>
            </a:r>
          </a:p>
          <a:p>
            <a:pPr algn="ctr"/>
            <a:r>
              <a:rPr lang="en-US" sz="1400" b="1" dirty="0">
                <a:solidFill>
                  <a:srgbClr val="4CB3AE"/>
                </a:solidFill>
                <a:latin typeface="+mj-lt"/>
              </a:rPr>
              <a:t>Phase 2 </a:t>
            </a:r>
          </a:p>
          <a:p>
            <a:pPr algn="ctr"/>
            <a:r>
              <a:rPr lang="en-US" sz="1400" b="1" dirty="0">
                <a:solidFill>
                  <a:srgbClr val="4CB3AE"/>
                </a:solidFill>
                <a:latin typeface="+mj-lt"/>
              </a:rPr>
              <a:t>Launch</a:t>
            </a:r>
          </a:p>
        </p:txBody>
      </p:sp>
      <p:sp>
        <p:nvSpPr>
          <p:cNvPr id="19" name="TextBox 18">
            <a:extLst>
              <a:ext uri="{FF2B5EF4-FFF2-40B4-BE49-F238E27FC236}">
                <a16:creationId xmlns:a16="http://schemas.microsoft.com/office/drawing/2014/main" id="{E0911CE1-78F4-2E41-A046-93028B26D4B8}"/>
              </a:ext>
            </a:extLst>
          </p:cNvPr>
          <p:cNvSpPr txBox="1"/>
          <p:nvPr/>
        </p:nvSpPr>
        <p:spPr>
          <a:xfrm>
            <a:off x="7264312" y="4414788"/>
            <a:ext cx="782586" cy="738664"/>
          </a:xfrm>
          <a:prstGeom prst="rect">
            <a:avLst/>
          </a:prstGeom>
          <a:noFill/>
        </p:spPr>
        <p:txBody>
          <a:bodyPr wrap="none" rtlCol="0">
            <a:spAutoFit/>
          </a:bodyPr>
          <a:lstStyle/>
          <a:p>
            <a:pPr algn="ctr"/>
            <a:r>
              <a:rPr lang="en-US" sz="1400" b="1" dirty="0">
                <a:solidFill>
                  <a:schemeClr val="bg1">
                    <a:lumMod val="50000"/>
                  </a:schemeClr>
                </a:solidFill>
                <a:latin typeface="+mj-lt"/>
              </a:rPr>
              <a:t>Jul 21</a:t>
            </a:r>
          </a:p>
          <a:p>
            <a:pPr algn="ctr"/>
            <a:r>
              <a:rPr lang="en-US" sz="1400" b="1" dirty="0">
                <a:solidFill>
                  <a:srgbClr val="4CB3AE"/>
                </a:solidFill>
                <a:latin typeface="+mj-lt"/>
              </a:rPr>
              <a:t>Phase 3 </a:t>
            </a:r>
          </a:p>
          <a:p>
            <a:pPr algn="ctr"/>
            <a:r>
              <a:rPr lang="en-US" sz="1400" b="1" dirty="0">
                <a:solidFill>
                  <a:srgbClr val="4CB3AE"/>
                </a:solidFill>
                <a:latin typeface="+mj-lt"/>
              </a:rPr>
              <a:t>Launch</a:t>
            </a:r>
          </a:p>
        </p:txBody>
      </p:sp>
      <p:sp>
        <p:nvSpPr>
          <p:cNvPr id="20" name="TextBox 19">
            <a:extLst>
              <a:ext uri="{FF2B5EF4-FFF2-40B4-BE49-F238E27FC236}">
                <a16:creationId xmlns:a16="http://schemas.microsoft.com/office/drawing/2014/main" id="{2D28B13F-43B9-4045-8686-5A47CB061EEF}"/>
              </a:ext>
            </a:extLst>
          </p:cNvPr>
          <p:cNvSpPr txBox="1"/>
          <p:nvPr/>
        </p:nvSpPr>
        <p:spPr>
          <a:xfrm>
            <a:off x="11362480" y="4414789"/>
            <a:ext cx="782587" cy="738664"/>
          </a:xfrm>
          <a:prstGeom prst="rect">
            <a:avLst/>
          </a:prstGeom>
          <a:noFill/>
        </p:spPr>
        <p:txBody>
          <a:bodyPr wrap="none" rtlCol="0">
            <a:spAutoFit/>
          </a:bodyPr>
          <a:lstStyle/>
          <a:p>
            <a:pPr algn="ctr"/>
            <a:r>
              <a:rPr lang="en-US" sz="1400" b="1" dirty="0">
                <a:solidFill>
                  <a:schemeClr val="bg1">
                    <a:lumMod val="50000"/>
                  </a:schemeClr>
                </a:solidFill>
                <a:latin typeface="+mj-lt"/>
              </a:rPr>
              <a:t>Jul 22</a:t>
            </a:r>
          </a:p>
          <a:p>
            <a:pPr algn="ctr"/>
            <a:r>
              <a:rPr lang="en-US" sz="1400" b="1" dirty="0">
                <a:solidFill>
                  <a:srgbClr val="4CB3AE"/>
                </a:solidFill>
                <a:latin typeface="+mj-lt"/>
              </a:rPr>
              <a:t>Phase 6 </a:t>
            </a:r>
          </a:p>
          <a:p>
            <a:pPr algn="ctr"/>
            <a:r>
              <a:rPr lang="en-US" sz="1400" b="1" dirty="0">
                <a:solidFill>
                  <a:srgbClr val="4CB3AE"/>
                </a:solidFill>
                <a:latin typeface="+mj-lt"/>
              </a:rPr>
              <a:t>Launch</a:t>
            </a:r>
          </a:p>
        </p:txBody>
      </p:sp>
      <p:sp>
        <p:nvSpPr>
          <p:cNvPr id="4" name="Triangle 3">
            <a:extLst>
              <a:ext uri="{FF2B5EF4-FFF2-40B4-BE49-F238E27FC236}">
                <a16:creationId xmlns:a16="http://schemas.microsoft.com/office/drawing/2014/main" id="{242138DA-EA0E-0E46-9951-101138446CA1}"/>
              </a:ext>
            </a:extLst>
          </p:cNvPr>
          <p:cNvSpPr/>
          <p:nvPr/>
        </p:nvSpPr>
        <p:spPr>
          <a:xfrm rot="5400000">
            <a:off x="3025878" y="3497833"/>
            <a:ext cx="295883" cy="154705"/>
          </a:xfrm>
          <a:prstGeom prst="triangle">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45F23B0A-CDA1-D34A-8D4E-D4A538B985F2}"/>
              </a:ext>
            </a:extLst>
          </p:cNvPr>
          <p:cNvSpPr/>
          <p:nvPr/>
        </p:nvSpPr>
        <p:spPr>
          <a:xfrm>
            <a:off x="1531953" y="3427242"/>
            <a:ext cx="340417" cy="295883"/>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B0EC674A-1C49-6149-81BF-C3B5B1345859}"/>
              </a:ext>
            </a:extLst>
          </p:cNvPr>
          <p:cNvSpPr/>
          <p:nvPr/>
        </p:nvSpPr>
        <p:spPr>
          <a:xfrm>
            <a:off x="2508107" y="3412504"/>
            <a:ext cx="340417" cy="322346"/>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1BEB857E-48D0-AB46-84B8-9757C3717177}"/>
              </a:ext>
            </a:extLst>
          </p:cNvPr>
          <p:cNvSpPr/>
          <p:nvPr/>
        </p:nvSpPr>
        <p:spPr>
          <a:xfrm>
            <a:off x="3404196" y="3427244"/>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FD38C0F-F852-5343-9E25-C0814601F7B4}"/>
              </a:ext>
            </a:extLst>
          </p:cNvPr>
          <p:cNvSpPr/>
          <p:nvPr/>
        </p:nvSpPr>
        <p:spPr>
          <a:xfrm>
            <a:off x="4284468" y="3427245"/>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49BA27B4-BC89-F849-9274-0A6A8872DF19}"/>
              </a:ext>
            </a:extLst>
          </p:cNvPr>
          <p:cNvSpPr/>
          <p:nvPr/>
        </p:nvSpPr>
        <p:spPr>
          <a:xfrm>
            <a:off x="7440071" y="3427246"/>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4430B82E-EA1E-9E44-B1BE-C61B64F9E66A}"/>
              </a:ext>
            </a:extLst>
          </p:cNvPr>
          <p:cNvSpPr/>
          <p:nvPr/>
        </p:nvSpPr>
        <p:spPr>
          <a:xfrm>
            <a:off x="8349910" y="3427247"/>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1E794294-B78A-1A4D-AEF2-4C1FC8537E8A}"/>
              </a:ext>
            </a:extLst>
          </p:cNvPr>
          <p:cNvCxnSpPr>
            <a:cxnSpLocks/>
          </p:cNvCxnSpPr>
          <p:nvPr/>
        </p:nvCxnSpPr>
        <p:spPr>
          <a:xfrm>
            <a:off x="1685926" y="3438966"/>
            <a:ext cx="0" cy="952375"/>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E900CF-51CE-A543-9F32-5CFC8C1B5C7D}"/>
              </a:ext>
            </a:extLst>
          </p:cNvPr>
          <p:cNvCxnSpPr>
            <a:cxnSpLocks/>
          </p:cNvCxnSpPr>
          <p:nvPr/>
        </p:nvCxnSpPr>
        <p:spPr>
          <a:xfrm>
            <a:off x="2680846" y="3443317"/>
            <a:ext cx="0" cy="952375"/>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DB78173-43F2-DD4A-8C8C-0B54A5C97223}"/>
              </a:ext>
            </a:extLst>
          </p:cNvPr>
          <p:cNvCxnSpPr>
            <a:cxnSpLocks/>
          </p:cNvCxnSpPr>
          <p:nvPr/>
        </p:nvCxnSpPr>
        <p:spPr>
          <a:xfrm>
            <a:off x="3584312" y="3427242"/>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7633F4-A9DE-DE41-8921-DA097893C6BA}"/>
              </a:ext>
            </a:extLst>
          </p:cNvPr>
          <p:cNvCxnSpPr>
            <a:cxnSpLocks/>
          </p:cNvCxnSpPr>
          <p:nvPr/>
        </p:nvCxnSpPr>
        <p:spPr>
          <a:xfrm>
            <a:off x="4450944" y="2805708"/>
            <a:ext cx="0" cy="1585633"/>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540CFF-C1DB-964F-A39A-F3B6D6BC89F5}"/>
              </a:ext>
            </a:extLst>
          </p:cNvPr>
          <p:cNvCxnSpPr>
            <a:cxnSpLocks/>
          </p:cNvCxnSpPr>
          <p:nvPr/>
        </p:nvCxnSpPr>
        <p:spPr>
          <a:xfrm>
            <a:off x="7605465" y="3485853"/>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2922E5-1AE1-854F-9A77-B76EEB5CBBEF}"/>
              </a:ext>
            </a:extLst>
          </p:cNvPr>
          <p:cNvCxnSpPr>
            <a:cxnSpLocks/>
          </p:cNvCxnSpPr>
          <p:nvPr/>
        </p:nvCxnSpPr>
        <p:spPr>
          <a:xfrm>
            <a:off x="8523437" y="3427242"/>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341A92A-0884-4040-8BD9-F865CD22C5FF}"/>
              </a:ext>
            </a:extLst>
          </p:cNvPr>
          <p:cNvCxnSpPr>
            <a:cxnSpLocks/>
          </p:cNvCxnSpPr>
          <p:nvPr/>
        </p:nvCxnSpPr>
        <p:spPr>
          <a:xfrm>
            <a:off x="9482279" y="3485853"/>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8E52FE-FB1D-C246-8F07-B33BD7232F73}"/>
              </a:ext>
            </a:extLst>
          </p:cNvPr>
          <p:cNvCxnSpPr>
            <a:cxnSpLocks/>
          </p:cNvCxnSpPr>
          <p:nvPr/>
        </p:nvCxnSpPr>
        <p:spPr>
          <a:xfrm>
            <a:off x="11663524" y="3485853"/>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1314BC3-B896-2A42-B269-E2ADB7DC48D8}"/>
              </a:ext>
            </a:extLst>
          </p:cNvPr>
          <p:cNvSpPr txBox="1"/>
          <p:nvPr/>
        </p:nvSpPr>
        <p:spPr>
          <a:xfrm>
            <a:off x="8180991" y="4417060"/>
            <a:ext cx="782587" cy="1384995"/>
          </a:xfrm>
          <a:prstGeom prst="rect">
            <a:avLst/>
          </a:prstGeom>
          <a:noFill/>
        </p:spPr>
        <p:txBody>
          <a:bodyPr wrap="none" rtlCol="0">
            <a:spAutoFit/>
          </a:bodyPr>
          <a:lstStyle/>
          <a:p>
            <a:pPr algn="ctr"/>
            <a:r>
              <a:rPr lang="en-US" sz="1400" b="1" dirty="0">
                <a:solidFill>
                  <a:schemeClr val="bg1">
                    <a:lumMod val="50000"/>
                  </a:schemeClr>
                </a:solidFill>
                <a:latin typeface="+mj-lt"/>
              </a:rPr>
              <a:t>Oct 21</a:t>
            </a:r>
          </a:p>
          <a:p>
            <a:pPr algn="ctr"/>
            <a:r>
              <a:rPr lang="en-US" sz="1400" b="1" dirty="0">
                <a:solidFill>
                  <a:srgbClr val="4CB3AE"/>
                </a:solidFill>
                <a:latin typeface="+mj-lt"/>
              </a:rPr>
              <a:t>Retail </a:t>
            </a:r>
          </a:p>
          <a:p>
            <a:pPr algn="ctr"/>
            <a:r>
              <a:rPr lang="en-US" sz="1400" b="1" dirty="0">
                <a:solidFill>
                  <a:srgbClr val="4CB3AE"/>
                </a:solidFill>
                <a:latin typeface="+mj-lt"/>
              </a:rPr>
              <a:t>Launch</a:t>
            </a:r>
          </a:p>
          <a:p>
            <a:pPr algn="ctr"/>
            <a:endParaRPr lang="en-US" sz="1400" b="1" dirty="0">
              <a:solidFill>
                <a:srgbClr val="4CB3AE"/>
              </a:solidFill>
              <a:latin typeface="+mj-lt"/>
            </a:endParaRPr>
          </a:p>
          <a:p>
            <a:pPr algn="ctr"/>
            <a:r>
              <a:rPr lang="en-US" sz="1400" b="1" dirty="0">
                <a:solidFill>
                  <a:srgbClr val="4CB3AE"/>
                </a:solidFill>
                <a:latin typeface="+mj-lt"/>
              </a:rPr>
              <a:t>Phase 4 </a:t>
            </a:r>
          </a:p>
          <a:p>
            <a:pPr algn="ctr"/>
            <a:r>
              <a:rPr lang="en-US" sz="1400" b="1" dirty="0">
                <a:solidFill>
                  <a:srgbClr val="4CB3AE"/>
                </a:solidFill>
                <a:latin typeface="+mj-lt"/>
              </a:rPr>
              <a:t>Launch</a:t>
            </a:r>
          </a:p>
        </p:txBody>
      </p:sp>
      <p:sp>
        <p:nvSpPr>
          <p:cNvPr id="43" name="TextBox 42">
            <a:extLst>
              <a:ext uri="{FF2B5EF4-FFF2-40B4-BE49-F238E27FC236}">
                <a16:creationId xmlns:a16="http://schemas.microsoft.com/office/drawing/2014/main" id="{9CC4FBFA-D603-884E-BBDC-902D754584F7}"/>
              </a:ext>
            </a:extLst>
          </p:cNvPr>
          <p:cNvSpPr txBox="1"/>
          <p:nvPr/>
        </p:nvSpPr>
        <p:spPr>
          <a:xfrm>
            <a:off x="9011868" y="4419333"/>
            <a:ext cx="1018227" cy="1169551"/>
          </a:xfrm>
          <a:prstGeom prst="rect">
            <a:avLst/>
          </a:prstGeom>
          <a:noFill/>
        </p:spPr>
        <p:txBody>
          <a:bodyPr wrap="none" rtlCol="0">
            <a:spAutoFit/>
          </a:bodyPr>
          <a:lstStyle/>
          <a:p>
            <a:pPr algn="ctr"/>
            <a:r>
              <a:rPr lang="en-US" sz="1400" b="1" dirty="0">
                <a:solidFill>
                  <a:schemeClr val="bg1">
                    <a:lumMod val="50000"/>
                  </a:schemeClr>
                </a:solidFill>
                <a:latin typeface="+mj-lt"/>
              </a:rPr>
              <a:t>Mar 22</a:t>
            </a:r>
          </a:p>
          <a:p>
            <a:pPr algn="ctr"/>
            <a:r>
              <a:rPr lang="en-US" sz="1400" b="1" dirty="0">
                <a:solidFill>
                  <a:srgbClr val="4CB3AE"/>
                </a:solidFill>
                <a:latin typeface="+mj-lt"/>
              </a:rPr>
              <a:t>Phase 5 </a:t>
            </a:r>
          </a:p>
          <a:p>
            <a:pPr algn="ctr"/>
            <a:r>
              <a:rPr lang="en-US" sz="1400" b="1" dirty="0">
                <a:solidFill>
                  <a:srgbClr val="4CB3AE"/>
                </a:solidFill>
                <a:latin typeface="+mj-lt"/>
              </a:rPr>
              <a:t>Launch</a:t>
            </a:r>
          </a:p>
          <a:p>
            <a:pPr algn="ctr"/>
            <a:endParaRPr lang="en-US" sz="1400" b="1" dirty="0">
              <a:solidFill>
                <a:srgbClr val="4CB3AE"/>
              </a:solidFill>
              <a:latin typeface="+mj-lt"/>
            </a:endParaRPr>
          </a:p>
          <a:p>
            <a:pPr algn="ctr"/>
            <a:r>
              <a:rPr lang="en-US" sz="1400" b="1" dirty="0">
                <a:solidFill>
                  <a:srgbClr val="4CB3AE"/>
                </a:solidFill>
                <a:latin typeface="+mj-lt"/>
              </a:rPr>
              <a:t>Mobile App</a:t>
            </a:r>
          </a:p>
        </p:txBody>
      </p:sp>
      <p:sp>
        <p:nvSpPr>
          <p:cNvPr id="44" name="TextBox 43">
            <a:extLst>
              <a:ext uri="{FF2B5EF4-FFF2-40B4-BE49-F238E27FC236}">
                <a16:creationId xmlns:a16="http://schemas.microsoft.com/office/drawing/2014/main" id="{D674A8D2-A066-0546-8C9A-1758AC108158}"/>
              </a:ext>
            </a:extLst>
          </p:cNvPr>
          <p:cNvSpPr txBox="1"/>
          <p:nvPr/>
        </p:nvSpPr>
        <p:spPr>
          <a:xfrm>
            <a:off x="9854073" y="4421609"/>
            <a:ext cx="1497846" cy="738664"/>
          </a:xfrm>
          <a:prstGeom prst="rect">
            <a:avLst/>
          </a:prstGeom>
          <a:noFill/>
        </p:spPr>
        <p:txBody>
          <a:bodyPr wrap="none" rtlCol="0">
            <a:spAutoFit/>
          </a:bodyPr>
          <a:lstStyle/>
          <a:p>
            <a:pPr algn="ctr"/>
            <a:r>
              <a:rPr lang="en-US" sz="1400" b="1" dirty="0">
                <a:solidFill>
                  <a:schemeClr val="bg1">
                    <a:lumMod val="50000"/>
                  </a:schemeClr>
                </a:solidFill>
                <a:latin typeface="+mj-lt"/>
              </a:rPr>
              <a:t>Jun 22</a:t>
            </a:r>
          </a:p>
          <a:p>
            <a:pPr algn="ctr"/>
            <a:r>
              <a:rPr lang="en-US" sz="1400" b="1" dirty="0">
                <a:solidFill>
                  <a:srgbClr val="4CB3AE"/>
                </a:solidFill>
                <a:latin typeface="+mj-lt"/>
              </a:rPr>
              <a:t>Product </a:t>
            </a:r>
          </a:p>
          <a:p>
            <a:pPr algn="ctr"/>
            <a:r>
              <a:rPr lang="en-US" sz="1400" b="1" dirty="0">
                <a:solidFill>
                  <a:srgbClr val="4CB3AE"/>
                </a:solidFill>
                <a:latin typeface="+mj-lt"/>
              </a:rPr>
              <a:t>recommendations</a:t>
            </a:r>
          </a:p>
        </p:txBody>
      </p:sp>
      <p:sp>
        <p:nvSpPr>
          <p:cNvPr id="46" name="Hexagon 45">
            <a:extLst>
              <a:ext uri="{FF2B5EF4-FFF2-40B4-BE49-F238E27FC236}">
                <a16:creationId xmlns:a16="http://schemas.microsoft.com/office/drawing/2014/main" id="{058EA24E-7E7F-C242-8B0B-E925B0E4DF03}"/>
              </a:ext>
            </a:extLst>
          </p:cNvPr>
          <p:cNvSpPr/>
          <p:nvPr/>
        </p:nvSpPr>
        <p:spPr>
          <a:xfrm>
            <a:off x="6377814" y="3429518"/>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8150A04F-011A-5B4F-B11E-DA940254BA92}"/>
              </a:ext>
            </a:extLst>
          </p:cNvPr>
          <p:cNvCxnSpPr>
            <a:cxnSpLocks/>
          </p:cNvCxnSpPr>
          <p:nvPr/>
        </p:nvCxnSpPr>
        <p:spPr>
          <a:xfrm>
            <a:off x="6543208" y="3488125"/>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8" name="Hexagon 47">
            <a:extLst>
              <a:ext uri="{FF2B5EF4-FFF2-40B4-BE49-F238E27FC236}">
                <a16:creationId xmlns:a16="http://schemas.microsoft.com/office/drawing/2014/main" id="{5477FA17-3405-AC45-A319-D4699454A413}"/>
              </a:ext>
            </a:extLst>
          </p:cNvPr>
          <p:cNvSpPr/>
          <p:nvPr/>
        </p:nvSpPr>
        <p:spPr>
          <a:xfrm>
            <a:off x="5206378" y="3431790"/>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EB9A7E7A-C3DA-5B45-B7F9-5558D738996C}"/>
              </a:ext>
            </a:extLst>
          </p:cNvPr>
          <p:cNvCxnSpPr>
            <a:cxnSpLocks/>
          </p:cNvCxnSpPr>
          <p:nvPr/>
        </p:nvCxnSpPr>
        <p:spPr>
          <a:xfrm>
            <a:off x="5371772" y="3490397"/>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0" name="Triangle 49">
            <a:extLst>
              <a:ext uri="{FF2B5EF4-FFF2-40B4-BE49-F238E27FC236}">
                <a16:creationId xmlns:a16="http://schemas.microsoft.com/office/drawing/2014/main" id="{86D2BC40-C80E-3A4E-9E95-4D5E64B9BB31}"/>
              </a:ext>
            </a:extLst>
          </p:cNvPr>
          <p:cNvSpPr/>
          <p:nvPr/>
        </p:nvSpPr>
        <p:spPr>
          <a:xfrm rot="5400000">
            <a:off x="8856807" y="3500105"/>
            <a:ext cx="295883" cy="154705"/>
          </a:xfrm>
          <a:prstGeom prst="triangle">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riangle 54">
            <a:extLst>
              <a:ext uri="{FF2B5EF4-FFF2-40B4-BE49-F238E27FC236}">
                <a16:creationId xmlns:a16="http://schemas.microsoft.com/office/drawing/2014/main" id="{BBE593E8-0DC5-3448-89B5-A294C1271F9B}"/>
              </a:ext>
            </a:extLst>
          </p:cNvPr>
          <p:cNvSpPr/>
          <p:nvPr/>
        </p:nvSpPr>
        <p:spPr>
          <a:xfrm rot="5400000">
            <a:off x="8910592" y="3486458"/>
            <a:ext cx="295883" cy="154705"/>
          </a:xfrm>
          <a:prstGeom prst="triangle">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2A7DE6AA-6DDD-0440-BFB0-C8071AF28441}"/>
              </a:ext>
            </a:extLst>
          </p:cNvPr>
          <p:cNvSpPr/>
          <p:nvPr/>
        </p:nvSpPr>
        <p:spPr>
          <a:xfrm>
            <a:off x="490753" y="1233759"/>
            <a:ext cx="612000" cy="61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2D74D006-1864-E344-8416-2D2AC71C20ED}"/>
              </a:ext>
            </a:extLst>
          </p:cNvPr>
          <p:cNvSpPr/>
          <p:nvPr/>
        </p:nvSpPr>
        <p:spPr>
          <a:xfrm>
            <a:off x="9008377" y="3429081"/>
            <a:ext cx="3095681" cy="2940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41F9E122-31B2-6448-A5B1-FC67883ABAEA}"/>
              </a:ext>
            </a:extLst>
          </p:cNvPr>
          <p:cNvSpPr/>
          <p:nvPr/>
        </p:nvSpPr>
        <p:spPr>
          <a:xfrm>
            <a:off x="733930" y="1236979"/>
            <a:ext cx="10656000" cy="612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Delivering multiple product launches in 2021 and beyond to update the stock market with progress and key milestones</a:t>
            </a:r>
          </a:p>
        </p:txBody>
      </p:sp>
      <p:sp>
        <p:nvSpPr>
          <p:cNvPr id="60" name="Hexagon 59">
            <a:extLst>
              <a:ext uri="{FF2B5EF4-FFF2-40B4-BE49-F238E27FC236}">
                <a16:creationId xmlns:a16="http://schemas.microsoft.com/office/drawing/2014/main" id="{58F2501D-00D4-3F46-A693-7B7F8F8ACC06}"/>
              </a:ext>
            </a:extLst>
          </p:cNvPr>
          <p:cNvSpPr/>
          <p:nvPr/>
        </p:nvSpPr>
        <p:spPr>
          <a:xfrm>
            <a:off x="11514990" y="3429516"/>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3C1BBB7-B24A-8244-AAC1-F08178DF7DEA}"/>
              </a:ext>
            </a:extLst>
          </p:cNvPr>
          <p:cNvSpPr/>
          <p:nvPr/>
        </p:nvSpPr>
        <p:spPr>
          <a:xfrm>
            <a:off x="9301046" y="3429195"/>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271F5D4D-406E-6D4F-B095-BC20ED81013D}"/>
              </a:ext>
            </a:extLst>
          </p:cNvPr>
          <p:cNvSpPr/>
          <p:nvPr/>
        </p:nvSpPr>
        <p:spPr>
          <a:xfrm>
            <a:off x="10424311" y="3433104"/>
            <a:ext cx="340417" cy="295883"/>
          </a:xfrm>
          <a:prstGeom prst="hexag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4B345CC5-65A7-4A4E-B08A-66D6BE9937EB}"/>
              </a:ext>
            </a:extLst>
          </p:cNvPr>
          <p:cNvCxnSpPr>
            <a:cxnSpLocks/>
          </p:cNvCxnSpPr>
          <p:nvPr/>
        </p:nvCxnSpPr>
        <p:spPr>
          <a:xfrm>
            <a:off x="10594519" y="3462409"/>
            <a:ext cx="0" cy="95237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Triangle 65">
            <a:extLst>
              <a:ext uri="{FF2B5EF4-FFF2-40B4-BE49-F238E27FC236}">
                <a16:creationId xmlns:a16="http://schemas.microsoft.com/office/drawing/2014/main" id="{4B16232B-8AD3-D244-BC4E-91EC7A02C489}"/>
              </a:ext>
            </a:extLst>
          </p:cNvPr>
          <p:cNvSpPr/>
          <p:nvPr/>
        </p:nvSpPr>
        <p:spPr>
          <a:xfrm rot="5400000">
            <a:off x="8942019" y="3489429"/>
            <a:ext cx="295883" cy="154705"/>
          </a:xfrm>
          <a:prstGeom prst="triangle">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F8EF3F86-EDE4-EB45-96DF-85DF038D70CF}"/>
              </a:ext>
            </a:extLst>
          </p:cNvPr>
          <p:cNvSpPr txBox="1"/>
          <p:nvPr/>
        </p:nvSpPr>
        <p:spPr>
          <a:xfrm>
            <a:off x="107124" y="4438228"/>
            <a:ext cx="1252842" cy="1169551"/>
          </a:xfrm>
          <a:prstGeom prst="rect">
            <a:avLst/>
          </a:prstGeom>
          <a:noFill/>
        </p:spPr>
        <p:txBody>
          <a:bodyPr wrap="none" rtlCol="0">
            <a:spAutoFit/>
          </a:bodyPr>
          <a:lstStyle/>
          <a:p>
            <a:pPr algn="ctr"/>
            <a:r>
              <a:rPr lang="en-US" sz="1400" b="1" dirty="0">
                <a:solidFill>
                  <a:schemeClr val="bg1">
                    <a:lumMod val="50000"/>
                  </a:schemeClr>
                </a:solidFill>
                <a:latin typeface="+mj-lt"/>
              </a:rPr>
              <a:t>Oct 20</a:t>
            </a:r>
          </a:p>
          <a:p>
            <a:pPr algn="ctr"/>
            <a:r>
              <a:rPr lang="en-US" sz="1400" b="1" dirty="0">
                <a:solidFill>
                  <a:srgbClr val="4CB3AE"/>
                </a:solidFill>
                <a:latin typeface="+mj-lt"/>
              </a:rPr>
              <a:t>Detailed </a:t>
            </a:r>
          </a:p>
          <a:p>
            <a:pPr algn="ctr"/>
            <a:r>
              <a:rPr lang="en-US" sz="1400" b="1" dirty="0">
                <a:solidFill>
                  <a:srgbClr val="4CB3AE"/>
                </a:solidFill>
                <a:latin typeface="+mj-lt"/>
              </a:rPr>
              <a:t>Strategy</a:t>
            </a:r>
          </a:p>
          <a:p>
            <a:pPr algn="ctr"/>
            <a:r>
              <a:rPr lang="en-US" sz="1400" b="1" dirty="0">
                <a:solidFill>
                  <a:srgbClr val="4CB3AE"/>
                </a:solidFill>
                <a:latin typeface="+mj-lt"/>
              </a:rPr>
              <a:t>planning/M&amp;A</a:t>
            </a:r>
          </a:p>
          <a:p>
            <a:pPr algn="ctr"/>
            <a:r>
              <a:rPr lang="en-US" sz="1400" b="1" dirty="0">
                <a:solidFill>
                  <a:srgbClr val="4CB3AE"/>
                </a:solidFill>
                <a:latin typeface="+mj-lt"/>
              </a:rPr>
              <a:t>evaluation</a:t>
            </a:r>
          </a:p>
        </p:txBody>
      </p:sp>
      <p:sp>
        <p:nvSpPr>
          <p:cNvPr id="68" name="Hexagon 67">
            <a:extLst>
              <a:ext uri="{FF2B5EF4-FFF2-40B4-BE49-F238E27FC236}">
                <a16:creationId xmlns:a16="http://schemas.microsoft.com/office/drawing/2014/main" id="{950277E2-EA69-B14B-BFC7-026552B227E0}"/>
              </a:ext>
            </a:extLst>
          </p:cNvPr>
          <p:cNvSpPr/>
          <p:nvPr/>
        </p:nvSpPr>
        <p:spPr>
          <a:xfrm>
            <a:off x="598503" y="3427242"/>
            <a:ext cx="340417" cy="295883"/>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85D0C2C0-EA8E-1C4E-9198-E8FBC03B9CD5}"/>
              </a:ext>
            </a:extLst>
          </p:cNvPr>
          <p:cNvCxnSpPr>
            <a:cxnSpLocks/>
          </p:cNvCxnSpPr>
          <p:nvPr/>
        </p:nvCxnSpPr>
        <p:spPr>
          <a:xfrm>
            <a:off x="752476" y="3438966"/>
            <a:ext cx="0" cy="952375"/>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29A3480-6B66-4A7E-94FC-804636D79894}"/>
              </a:ext>
            </a:extLst>
          </p:cNvPr>
          <p:cNvSpPr txBox="1"/>
          <p:nvPr/>
        </p:nvSpPr>
        <p:spPr>
          <a:xfrm>
            <a:off x="62004" y="6321094"/>
            <a:ext cx="3093559" cy="230832"/>
          </a:xfrm>
          <a:prstGeom prst="rect">
            <a:avLst/>
          </a:prstGeom>
          <a:noFill/>
        </p:spPr>
        <p:txBody>
          <a:bodyPr wrap="square" rtlCol="0">
            <a:spAutoFit/>
          </a:bodyPr>
          <a:lstStyle/>
          <a:p>
            <a:r>
              <a:rPr lang="en-GB" sz="900" dirty="0"/>
              <a:t>* Anticipated audit date UCAS to confirm</a:t>
            </a:r>
          </a:p>
        </p:txBody>
      </p:sp>
      <p:pic>
        <p:nvPicPr>
          <p:cNvPr id="54" name="Picture 53" descr="A close up of a box&#10;&#10;Description automatically generated">
            <a:extLst>
              <a:ext uri="{FF2B5EF4-FFF2-40B4-BE49-F238E27FC236}">
                <a16:creationId xmlns:a16="http://schemas.microsoft.com/office/drawing/2014/main" id="{1232FA9F-DEED-5945-A8BA-FE15B764CF5B}"/>
              </a:ext>
            </a:extLst>
          </p:cNvPr>
          <p:cNvPicPr>
            <a:picLocks noChangeAspect="1"/>
          </p:cNvPicPr>
          <p:nvPr/>
        </p:nvPicPr>
        <p:blipFill rotWithShape="1">
          <a:blip r:embed="rId4">
            <a:extLst>
              <a:ext uri="{28A0092B-C50C-407E-A947-70E740481C1C}">
                <a14:useLocalDpi xmlns:a14="http://schemas.microsoft.com/office/drawing/2010/main" val="0"/>
              </a:ext>
            </a:extLst>
          </a:blip>
          <a:srcRect l="18152" t="7479" r="22093" b="4252"/>
          <a:stretch/>
        </p:blipFill>
        <p:spPr>
          <a:xfrm>
            <a:off x="2392119" y="2767393"/>
            <a:ext cx="572392" cy="563921"/>
          </a:xfrm>
          <a:prstGeom prst="rect">
            <a:avLst/>
          </a:prstGeom>
        </p:spPr>
      </p:pic>
      <p:sp>
        <p:nvSpPr>
          <p:cNvPr id="64" name="Slide Number Placeholder 5">
            <a:extLst>
              <a:ext uri="{FF2B5EF4-FFF2-40B4-BE49-F238E27FC236}">
                <a16:creationId xmlns:a16="http://schemas.microsoft.com/office/drawing/2014/main" id="{DC1089E6-446B-4AC6-A519-AC9210125ED1}"/>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12</a:t>
            </a:fld>
            <a:endParaRPr lang="en-US" dirty="0"/>
          </a:p>
        </p:txBody>
      </p:sp>
      <p:pic>
        <p:nvPicPr>
          <p:cNvPr id="65" name="Picture 4" descr="Govt Stamp Photos Download JPG, PNG, GIF, RAW, TIFF, PSD, PDF and Watch  Online">
            <a:extLst>
              <a:ext uri="{FF2B5EF4-FFF2-40B4-BE49-F238E27FC236}">
                <a16:creationId xmlns:a16="http://schemas.microsoft.com/office/drawing/2014/main" id="{D98AE73F-2D18-4D0E-A355-DEEB87616629}"/>
              </a:ext>
            </a:extLst>
          </p:cNvPr>
          <p:cNvPicPr>
            <a:picLocks noChangeAspect="1" noChangeArrowheads="1"/>
          </p:cNvPicPr>
          <p:nvPr/>
        </p:nvPicPr>
        <p:blipFill>
          <a:blip r:embed="rId5">
            <a:alphaModFix amt="90000"/>
            <a:extLst>
              <a:ext uri="{28A0092B-C50C-407E-A947-70E740481C1C}">
                <a14:useLocalDpi xmlns:a14="http://schemas.microsoft.com/office/drawing/2010/main" val="0"/>
              </a:ext>
            </a:extLst>
          </a:blip>
          <a:srcRect/>
          <a:stretch>
            <a:fillRect/>
          </a:stretch>
        </p:blipFill>
        <p:spPr bwMode="auto">
          <a:xfrm>
            <a:off x="2269994" y="1921771"/>
            <a:ext cx="828000"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0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4CE3A-E329-DF42-A57A-AF7BAAA58E56}"/>
              </a:ext>
            </a:extLst>
          </p:cNvPr>
          <p:cNvSpPr/>
          <p:nvPr/>
        </p:nvSpPr>
        <p:spPr>
          <a:xfrm>
            <a:off x="947061" y="1494748"/>
            <a:ext cx="6330797" cy="2200602"/>
          </a:xfrm>
          <a:prstGeom prst="rect">
            <a:avLst/>
          </a:prstGeom>
        </p:spPr>
        <p:txBody>
          <a:bodyPr wrap="square">
            <a:spAutoFit/>
          </a:bodyPr>
          <a:lstStyle/>
          <a:p>
            <a:r>
              <a:rPr lang="en-GB" sz="1500" b="1" dirty="0">
                <a:solidFill>
                  <a:srgbClr val="202124"/>
                </a:solidFill>
                <a:latin typeface="+mj-lt"/>
              </a:rPr>
              <a:t>At </a:t>
            </a:r>
            <a:r>
              <a:rPr lang="en-GB" sz="1500" b="1" dirty="0">
                <a:solidFill>
                  <a:srgbClr val="90C264"/>
                </a:solidFill>
                <a:latin typeface="+mj-lt"/>
              </a:rPr>
              <a:t>My</a:t>
            </a:r>
            <a:r>
              <a:rPr lang="en-GB" sz="1500" b="1" dirty="0">
                <a:solidFill>
                  <a:srgbClr val="202124"/>
                </a:solidFill>
                <a:latin typeface="+mj-lt"/>
              </a:rPr>
              <a:t>HealthChecked our tests:</a:t>
            </a:r>
          </a:p>
          <a:p>
            <a:pPr marL="342900" indent="-342900">
              <a:buFont typeface="+mj-lt"/>
              <a:buAutoNum type="arabicPeriod"/>
            </a:pPr>
            <a:r>
              <a:rPr lang="en-GB" sz="1500" b="1" dirty="0">
                <a:solidFill>
                  <a:srgbClr val="202124"/>
                </a:solidFill>
                <a:latin typeface="+mj-lt"/>
              </a:rPr>
              <a:t>Deliver results </a:t>
            </a:r>
            <a:r>
              <a:rPr lang="en-GB" sz="1500" b="1" u="sng" dirty="0">
                <a:solidFill>
                  <a:srgbClr val="202124"/>
                </a:solidFill>
                <a:latin typeface="+mj-lt"/>
              </a:rPr>
              <a:t>fast</a:t>
            </a:r>
            <a:r>
              <a:rPr lang="en-GB" sz="1500" b="1" dirty="0">
                <a:solidFill>
                  <a:srgbClr val="202124"/>
                </a:solidFill>
                <a:latin typeface="+mj-lt"/>
              </a:rPr>
              <a:t> – days not weeks</a:t>
            </a:r>
          </a:p>
          <a:p>
            <a:pPr marL="342900" indent="-342900">
              <a:buFont typeface="+mj-lt"/>
              <a:buAutoNum type="arabicPeriod"/>
            </a:pPr>
            <a:r>
              <a:rPr lang="en-GB" sz="1500" b="1" dirty="0">
                <a:solidFill>
                  <a:srgbClr val="202124"/>
                </a:solidFill>
                <a:latin typeface="+mj-lt"/>
              </a:rPr>
              <a:t>Are </a:t>
            </a:r>
            <a:r>
              <a:rPr lang="en-GB" sz="1500" b="1" u="sng" dirty="0">
                <a:solidFill>
                  <a:srgbClr val="202124"/>
                </a:solidFill>
                <a:latin typeface="+mj-lt"/>
              </a:rPr>
              <a:t>priced</a:t>
            </a:r>
            <a:r>
              <a:rPr lang="en-GB" sz="1500" b="1" dirty="0">
                <a:solidFill>
                  <a:srgbClr val="202124"/>
                </a:solidFill>
                <a:latin typeface="+mj-lt"/>
              </a:rPr>
              <a:t> attractively - £20 - £30 for core single range (aside from Covid tests)</a:t>
            </a:r>
          </a:p>
          <a:p>
            <a:pPr marL="342900" indent="-342900">
              <a:buFont typeface="+mj-lt"/>
              <a:buAutoNum type="arabicPeriod"/>
            </a:pPr>
            <a:r>
              <a:rPr lang="en-GB" sz="1500" b="1" dirty="0">
                <a:solidFill>
                  <a:srgbClr val="202124"/>
                </a:solidFill>
                <a:latin typeface="+mj-lt"/>
              </a:rPr>
              <a:t>Use scientifically </a:t>
            </a:r>
            <a:r>
              <a:rPr lang="en-GB" sz="1500" b="1" u="sng" dirty="0">
                <a:solidFill>
                  <a:srgbClr val="202124"/>
                </a:solidFill>
                <a:latin typeface="+mj-lt"/>
              </a:rPr>
              <a:t>validated</a:t>
            </a:r>
            <a:r>
              <a:rPr lang="en-GB" sz="1500" b="1" dirty="0">
                <a:solidFill>
                  <a:srgbClr val="202124"/>
                </a:solidFill>
                <a:latin typeface="+mj-lt"/>
              </a:rPr>
              <a:t>, highly significant genetic markers </a:t>
            </a:r>
          </a:p>
          <a:p>
            <a:pPr marL="342900" indent="-342900">
              <a:buFont typeface="+mj-lt"/>
              <a:buAutoNum type="arabicPeriod"/>
            </a:pPr>
            <a:r>
              <a:rPr lang="en-GB" sz="1500" b="1" dirty="0">
                <a:solidFill>
                  <a:srgbClr val="202124"/>
                </a:solidFill>
                <a:latin typeface="+mj-lt"/>
              </a:rPr>
              <a:t>Are based on published </a:t>
            </a:r>
            <a:r>
              <a:rPr lang="en-GB" sz="1500" b="1" u="sng" dirty="0">
                <a:solidFill>
                  <a:srgbClr val="202124"/>
                </a:solidFill>
                <a:latin typeface="+mj-lt"/>
              </a:rPr>
              <a:t>evidence</a:t>
            </a:r>
            <a:r>
              <a:rPr lang="en-GB" sz="1500" b="1" dirty="0">
                <a:solidFill>
                  <a:srgbClr val="202124"/>
                </a:solidFill>
                <a:latin typeface="+mj-lt"/>
              </a:rPr>
              <a:t> in the most up-to-date literature</a:t>
            </a:r>
          </a:p>
          <a:p>
            <a:pPr marL="342900" indent="-342900">
              <a:buFont typeface="+mj-lt"/>
              <a:buAutoNum type="arabicPeriod"/>
            </a:pPr>
            <a:r>
              <a:rPr lang="en-GB" sz="1500" b="1" dirty="0">
                <a:solidFill>
                  <a:srgbClr val="202124"/>
                </a:solidFill>
                <a:latin typeface="+mj-lt"/>
              </a:rPr>
              <a:t>Can use markers that account for </a:t>
            </a:r>
            <a:r>
              <a:rPr lang="en-GB" sz="1500" b="1" u="sng" dirty="0">
                <a:solidFill>
                  <a:srgbClr val="202124"/>
                </a:solidFill>
                <a:latin typeface="+mj-lt"/>
              </a:rPr>
              <a:t>global</a:t>
            </a:r>
            <a:r>
              <a:rPr lang="en-GB" sz="1500" b="1" dirty="0">
                <a:solidFill>
                  <a:srgbClr val="202124"/>
                </a:solidFill>
                <a:latin typeface="+mj-lt"/>
              </a:rPr>
              <a:t> populations (i.e. gender, ethnicity)</a:t>
            </a:r>
          </a:p>
          <a:p>
            <a:pPr marL="342900" indent="-342900">
              <a:buFont typeface="+mj-lt"/>
              <a:buAutoNum type="arabicPeriod"/>
            </a:pPr>
            <a:r>
              <a:rPr lang="en-GB" sz="1500" b="1" dirty="0">
                <a:solidFill>
                  <a:srgbClr val="202124"/>
                </a:solidFill>
                <a:latin typeface="+mj-lt"/>
              </a:rPr>
              <a:t>Digitally deliver </a:t>
            </a:r>
            <a:r>
              <a:rPr lang="en-GB" sz="1500" b="1" u="sng" dirty="0">
                <a:solidFill>
                  <a:srgbClr val="202124"/>
                </a:solidFill>
                <a:latin typeface="+mj-lt"/>
              </a:rPr>
              <a:t>simple</a:t>
            </a:r>
            <a:r>
              <a:rPr lang="en-GB" sz="1500" b="1" dirty="0">
                <a:solidFill>
                  <a:srgbClr val="202124"/>
                </a:solidFill>
                <a:latin typeface="+mj-lt"/>
              </a:rPr>
              <a:t>, manageable outcomes and advice</a:t>
            </a:r>
          </a:p>
          <a:p>
            <a:pPr marL="342900" indent="-342900">
              <a:buFont typeface="Arial" panose="020B0604020202020204" pitchFamily="34" charset="0"/>
              <a:buChar char="•"/>
            </a:pPr>
            <a:endParaRPr lang="en-GB" sz="1700" b="1" dirty="0">
              <a:solidFill>
                <a:srgbClr val="202124"/>
              </a:solidFill>
              <a:latin typeface="+mj-lt"/>
            </a:endParaRPr>
          </a:p>
        </p:txBody>
      </p:sp>
      <p:pic>
        <p:nvPicPr>
          <p:cNvPr id="9" name="Picture 8">
            <a:extLst>
              <a:ext uri="{FF2B5EF4-FFF2-40B4-BE49-F238E27FC236}">
                <a16:creationId xmlns:a16="http://schemas.microsoft.com/office/drawing/2014/main" id="{6E046E5A-00CD-D444-8C70-D28137EFF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2701698"/>
            <a:ext cx="901821" cy="417966"/>
          </a:xfrm>
          <a:prstGeom prst="rect">
            <a:avLst/>
          </a:prstGeom>
        </p:spPr>
      </p:pic>
      <p:pic>
        <p:nvPicPr>
          <p:cNvPr id="11" name="Picture 10">
            <a:extLst>
              <a:ext uri="{FF2B5EF4-FFF2-40B4-BE49-F238E27FC236}">
                <a16:creationId xmlns:a16="http://schemas.microsoft.com/office/drawing/2014/main" id="{9892FE8A-7664-504C-ACAA-754E696EC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057" y="1387781"/>
            <a:ext cx="1117207" cy="658977"/>
          </a:xfrm>
          <a:prstGeom prst="rect">
            <a:avLst/>
          </a:prstGeom>
        </p:spPr>
      </p:pic>
      <p:pic>
        <p:nvPicPr>
          <p:cNvPr id="12" name="Picture 11">
            <a:extLst>
              <a:ext uri="{FF2B5EF4-FFF2-40B4-BE49-F238E27FC236}">
                <a16:creationId xmlns:a16="http://schemas.microsoft.com/office/drawing/2014/main" id="{649F00E5-F456-C842-A0A0-159B20C1D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610" y="2233423"/>
            <a:ext cx="1117207" cy="447860"/>
          </a:xfrm>
          <a:prstGeom prst="rect">
            <a:avLst/>
          </a:prstGeom>
        </p:spPr>
      </p:pic>
      <p:sp>
        <p:nvSpPr>
          <p:cNvPr id="24" name="Rectangle 23">
            <a:extLst>
              <a:ext uri="{FF2B5EF4-FFF2-40B4-BE49-F238E27FC236}">
                <a16:creationId xmlns:a16="http://schemas.microsoft.com/office/drawing/2014/main" id="{F07674EE-3E31-FA40-A332-1DC922EA51F9}"/>
              </a:ext>
            </a:extLst>
          </p:cNvPr>
          <p:cNvSpPr/>
          <p:nvPr/>
        </p:nvSpPr>
        <p:spPr>
          <a:xfrm>
            <a:off x="2192511" y="3738336"/>
            <a:ext cx="7915839" cy="2831544"/>
          </a:xfrm>
          <a:prstGeom prst="rect">
            <a:avLst/>
          </a:prstGeom>
        </p:spPr>
        <p:txBody>
          <a:bodyPr wrap="square">
            <a:spAutoFit/>
          </a:bodyPr>
          <a:lstStyle/>
          <a:p>
            <a:r>
              <a:rPr lang="en-GB" sz="1600" dirty="0">
                <a:solidFill>
                  <a:srgbClr val="90C264"/>
                </a:solidFill>
                <a:latin typeface="+mj-lt"/>
              </a:rPr>
              <a:t>How do we do this?</a:t>
            </a:r>
          </a:p>
          <a:p>
            <a:r>
              <a:rPr lang="en-GB" sz="1600" dirty="0">
                <a:solidFill>
                  <a:srgbClr val="202124"/>
                </a:solidFill>
                <a:latin typeface="+mj-lt"/>
              </a:rPr>
              <a:t>Our choice of technology (PCR and fragment analysis) alongside our proprietary, optimised laboratory workflows allows for </a:t>
            </a:r>
            <a:r>
              <a:rPr lang="en-GB" sz="1600" b="1" dirty="0">
                <a:solidFill>
                  <a:srgbClr val="202124"/>
                </a:solidFill>
                <a:latin typeface="+mj-lt"/>
              </a:rPr>
              <a:t>flexibility</a:t>
            </a:r>
            <a:r>
              <a:rPr lang="en-GB" sz="1600" dirty="0">
                <a:solidFill>
                  <a:srgbClr val="202124"/>
                </a:solidFill>
                <a:latin typeface="+mj-lt"/>
              </a:rPr>
              <a:t> and </a:t>
            </a:r>
            <a:r>
              <a:rPr lang="en-GB" sz="1600" b="1" dirty="0">
                <a:solidFill>
                  <a:srgbClr val="202124"/>
                </a:solidFill>
                <a:latin typeface="+mj-lt"/>
              </a:rPr>
              <a:t>test</a:t>
            </a:r>
            <a:r>
              <a:rPr lang="en-GB" sz="1600" dirty="0">
                <a:solidFill>
                  <a:srgbClr val="202124"/>
                </a:solidFill>
                <a:latin typeface="+mj-lt"/>
              </a:rPr>
              <a:t> </a:t>
            </a:r>
            <a:r>
              <a:rPr lang="en-GB" sz="1600" b="1" dirty="0">
                <a:solidFill>
                  <a:srgbClr val="202124"/>
                </a:solidFill>
                <a:latin typeface="+mj-lt"/>
              </a:rPr>
              <a:t>adaptability </a:t>
            </a:r>
            <a:r>
              <a:rPr lang="en-GB" sz="1600" dirty="0">
                <a:solidFill>
                  <a:srgbClr val="202124"/>
                </a:solidFill>
                <a:latin typeface="+mj-lt"/>
              </a:rPr>
              <a:t>that most of the competition are unable to offer.</a:t>
            </a:r>
            <a:endParaRPr lang="en-GB" sz="1000" dirty="0">
              <a:solidFill>
                <a:srgbClr val="202124"/>
              </a:solidFill>
              <a:latin typeface="+mj-lt"/>
            </a:endParaRPr>
          </a:p>
          <a:p>
            <a:endParaRPr lang="en-GB" sz="1600" dirty="0">
              <a:solidFill>
                <a:srgbClr val="202124"/>
              </a:solidFill>
              <a:latin typeface="+mj-lt"/>
            </a:endParaRPr>
          </a:p>
          <a:p>
            <a:r>
              <a:rPr lang="en-GB" sz="1600" dirty="0">
                <a:solidFill>
                  <a:srgbClr val="90C264"/>
                </a:solidFill>
                <a:latin typeface="+mj-lt"/>
              </a:rPr>
              <a:t>How is this different to our competitors?</a:t>
            </a:r>
          </a:p>
          <a:p>
            <a:r>
              <a:rPr lang="en-GB" sz="1600" dirty="0">
                <a:solidFill>
                  <a:srgbClr val="202124"/>
                </a:solidFill>
                <a:latin typeface="+mj-lt"/>
              </a:rPr>
              <a:t>Some competitors such as 23&amp;me, DNAfit,  and Vitl utilise an ‘off-the-shelf’ microarray technology for their test, which encompasses a</a:t>
            </a:r>
            <a:r>
              <a:rPr lang="en-GB" sz="1600" b="1" dirty="0">
                <a:solidFill>
                  <a:srgbClr val="202124"/>
                </a:solidFill>
                <a:latin typeface="+mj-lt"/>
              </a:rPr>
              <a:t> fixed </a:t>
            </a:r>
            <a:r>
              <a:rPr lang="en-GB" sz="1600" dirty="0">
                <a:solidFill>
                  <a:srgbClr val="202124"/>
                </a:solidFill>
                <a:latin typeface="+mj-lt"/>
              </a:rPr>
              <a:t>number of markers** which ultimately limits marker selection. </a:t>
            </a:r>
          </a:p>
          <a:p>
            <a:endParaRPr lang="en-GB" sz="1600" dirty="0">
              <a:solidFill>
                <a:srgbClr val="202124"/>
              </a:solidFill>
              <a:latin typeface="+mj-lt"/>
            </a:endParaRPr>
          </a:p>
          <a:p>
            <a:pPr algn="r"/>
            <a:r>
              <a:rPr lang="en-GB" sz="900" b="1" dirty="0">
                <a:solidFill>
                  <a:srgbClr val="202124"/>
                </a:solidFill>
                <a:latin typeface="+mj-lt"/>
              </a:rPr>
              <a:t>*uses microarray for DNA health tests only (not genetic intolerance)</a:t>
            </a:r>
          </a:p>
          <a:p>
            <a:pPr algn="r"/>
            <a:r>
              <a:rPr lang="en-GB" sz="900" b="1" dirty="0">
                <a:solidFill>
                  <a:srgbClr val="202124"/>
                </a:solidFill>
                <a:latin typeface="+mj-lt"/>
                <a:cs typeface="Calibri" panose="020F0502020204030204" pitchFamily="34" charset="0"/>
              </a:rPr>
              <a:t>**&lt;1% of the markers identified in the human genome by 1000 Genomes Project in 2015</a:t>
            </a:r>
            <a:endParaRPr lang="en-US" sz="900" b="1" dirty="0">
              <a:solidFill>
                <a:schemeClr val="tx2"/>
              </a:solidFill>
              <a:latin typeface="+mj-lt"/>
              <a:cs typeface="Calibri" panose="020F0502020204030204" pitchFamily="34" charset="0"/>
            </a:endParaRPr>
          </a:p>
        </p:txBody>
      </p:sp>
      <p:sp>
        <p:nvSpPr>
          <p:cNvPr id="13" name="Rectangle 12">
            <a:extLst>
              <a:ext uri="{FF2B5EF4-FFF2-40B4-BE49-F238E27FC236}">
                <a16:creationId xmlns:a16="http://schemas.microsoft.com/office/drawing/2014/main" id="{57F91F75-8622-7A44-BDBF-4F8C60B398C7}"/>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itle 1">
            <a:extLst>
              <a:ext uri="{FF2B5EF4-FFF2-40B4-BE49-F238E27FC236}">
                <a16:creationId xmlns:a16="http://schemas.microsoft.com/office/drawing/2014/main" id="{69B0AABD-AE17-EE4B-86ED-F38FF418C1F4}"/>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How our tests are different</a:t>
            </a:r>
          </a:p>
        </p:txBody>
      </p:sp>
      <p:pic>
        <p:nvPicPr>
          <p:cNvPr id="15" name="Picture 14" descr="A picture containing logo&#10;&#10;Description automatically generated">
            <a:extLst>
              <a:ext uri="{FF2B5EF4-FFF2-40B4-BE49-F238E27FC236}">
                <a16:creationId xmlns:a16="http://schemas.microsoft.com/office/drawing/2014/main" id="{460165BB-196A-2D43-8500-7D8A16759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6" name="Slide Number Placeholder 5">
            <a:extLst>
              <a:ext uri="{FF2B5EF4-FFF2-40B4-BE49-F238E27FC236}">
                <a16:creationId xmlns:a16="http://schemas.microsoft.com/office/drawing/2014/main" id="{50B56E6E-0811-468F-AA39-66B11BA287F0}"/>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13</a:t>
            </a:fld>
            <a:endParaRPr lang="en-US" dirty="0"/>
          </a:p>
        </p:txBody>
      </p:sp>
    </p:spTree>
    <p:extLst>
      <p:ext uri="{BB962C8B-B14F-4D97-AF65-F5344CB8AC3E}">
        <p14:creationId xmlns:p14="http://schemas.microsoft.com/office/powerpoint/2010/main" val="91464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467643B5-3B20-FD44-8F38-99730EC1E9A4}"/>
              </a:ext>
            </a:extLst>
          </p:cNvPr>
          <p:cNvPicPr>
            <a:picLocks noChangeAspect="1"/>
          </p:cNvPicPr>
          <p:nvPr/>
        </p:nvPicPr>
        <p:blipFill rotWithShape="1">
          <a:blip r:embed="rId3"/>
          <a:srcRect l="27426" t="25254" r="13147" b="5595"/>
          <a:stretch/>
        </p:blipFill>
        <p:spPr>
          <a:xfrm>
            <a:off x="9452907" y="1764286"/>
            <a:ext cx="1952291" cy="1277886"/>
          </a:xfrm>
          <a:prstGeom prst="rect">
            <a:avLst/>
          </a:prstGeom>
        </p:spPr>
      </p:pic>
      <p:sp>
        <p:nvSpPr>
          <p:cNvPr id="3" name="Rectangle 2">
            <a:extLst>
              <a:ext uri="{FF2B5EF4-FFF2-40B4-BE49-F238E27FC236}">
                <a16:creationId xmlns:a16="http://schemas.microsoft.com/office/drawing/2014/main" id="{CC025224-00DE-7D42-88FA-BC793FF6975C}"/>
              </a:ext>
            </a:extLst>
          </p:cNvPr>
          <p:cNvSpPr/>
          <p:nvPr/>
        </p:nvSpPr>
        <p:spPr>
          <a:xfrm>
            <a:off x="883412" y="993931"/>
            <a:ext cx="8899536" cy="1677382"/>
          </a:xfrm>
          <a:prstGeom prst="rect">
            <a:avLst/>
          </a:prstGeom>
        </p:spPr>
        <p:txBody>
          <a:bodyPr wrap="square">
            <a:spAutoFit/>
          </a:bodyPr>
          <a:lstStyle/>
          <a:p>
            <a:r>
              <a:rPr lang="en-GB" b="1" dirty="0">
                <a:solidFill>
                  <a:schemeClr val="tx2">
                    <a:lumMod val="50000"/>
                  </a:schemeClr>
                </a:solidFill>
                <a:latin typeface="+mj-lt"/>
              </a:rPr>
              <a:t>Our fully flexible testing model allow us to be market reactive, whilst cost effective</a:t>
            </a:r>
          </a:p>
          <a:p>
            <a:endParaRPr lang="en-GB" sz="800" i="1" dirty="0">
              <a:solidFill>
                <a:schemeClr val="tx2"/>
              </a:solidFill>
              <a:latin typeface="+mj-lt"/>
            </a:endParaRPr>
          </a:p>
          <a:p>
            <a:r>
              <a:rPr lang="en-GB" sz="1200" i="1" dirty="0">
                <a:solidFill>
                  <a:schemeClr val="accent6"/>
                </a:solidFill>
                <a:latin typeface="+mj-lt"/>
              </a:rPr>
              <a:t>For Example:</a:t>
            </a:r>
          </a:p>
          <a:p>
            <a:endParaRPr lang="en-GB" sz="1600" dirty="0">
              <a:solidFill>
                <a:schemeClr val="tx2"/>
              </a:solidFill>
              <a:latin typeface="+mj-lt"/>
            </a:endParaRPr>
          </a:p>
          <a:p>
            <a:endParaRPr lang="en-GB" sz="1600" dirty="0">
              <a:solidFill>
                <a:schemeClr val="tx2"/>
              </a:solidFill>
              <a:latin typeface="+mj-lt"/>
            </a:endParaRPr>
          </a:p>
          <a:p>
            <a:endParaRPr lang="en-GB" sz="1600" dirty="0">
              <a:solidFill>
                <a:schemeClr val="tx2"/>
              </a:solidFill>
              <a:latin typeface="+mj-lt"/>
            </a:endParaRPr>
          </a:p>
          <a:p>
            <a:endParaRPr lang="en-GB" sz="1600" dirty="0">
              <a:solidFill>
                <a:schemeClr val="tx2"/>
              </a:solidFill>
              <a:latin typeface="+mj-lt"/>
            </a:endParaRPr>
          </a:p>
        </p:txBody>
      </p:sp>
      <p:sp>
        <p:nvSpPr>
          <p:cNvPr id="11" name="Rectangle 10">
            <a:extLst>
              <a:ext uri="{FF2B5EF4-FFF2-40B4-BE49-F238E27FC236}">
                <a16:creationId xmlns:a16="http://schemas.microsoft.com/office/drawing/2014/main" id="{A9FC49BB-B966-3944-B7C3-BDAB5971197A}"/>
              </a:ext>
            </a:extLst>
          </p:cNvPr>
          <p:cNvSpPr/>
          <p:nvPr/>
        </p:nvSpPr>
        <p:spPr>
          <a:xfrm>
            <a:off x="519066" y="1644567"/>
            <a:ext cx="5554839" cy="1692771"/>
          </a:xfrm>
          <a:prstGeom prst="rect">
            <a:avLst/>
          </a:prstGeom>
        </p:spPr>
        <p:txBody>
          <a:bodyPr wrap="square">
            <a:spAutoFit/>
          </a:bodyPr>
          <a:lstStyle/>
          <a:p>
            <a:pPr algn="just"/>
            <a:r>
              <a:rPr lang="en-GB" sz="1400" b="1" dirty="0">
                <a:solidFill>
                  <a:srgbClr val="90C264"/>
                </a:solidFill>
                <a:latin typeface="+mj-lt"/>
              </a:rPr>
              <a:t>COVID-19 Severity</a:t>
            </a:r>
          </a:p>
          <a:p>
            <a:pPr algn="just"/>
            <a:r>
              <a:rPr lang="en-GB" sz="1200" dirty="0">
                <a:solidFill>
                  <a:schemeClr val="tx2">
                    <a:lumMod val="50000"/>
                  </a:schemeClr>
                </a:solidFill>
                <a:latin typeface="+mj-lt"/>
              </a:rPr>
              <a:t>A genome wide association study involving 1980 patients with COVID-19 and severe disease (defined as respiratory failure) has been conducted at seven hospitals in the Italian and Spanish epicenters of the SARS-CoV-2 pandemic in Europe. </a:t>
            </a:r>
            <a:r>
              <a:rPr lang="en-GB" sz="1200" dirty="0" err="1">
                <a:latin typeface="+mj-lt"/>
              </a:rPr>
              <a:t>LaCAR</a:t>
            </a:r>
            <a:r>
              <a:rPr lang="en-GB" sz="1200" dirty="0">
                <a:latin typeface="+mj-lt"/>
              </a:rPr>
              <a:t> have launched a CE-marked diagnostic laboratory test that uses the same SNPs </a:t>
            </a:r>
            <a:endParaRPr lang="en-GB" sz="1200" dirty="0">
              <a:solidFill>
                <a:schemeClr val="tx2">
                  <a:lumMod val="50000"/>
                </a:schemeClr>
              </a:solidFill>
              <a:latin typeface="+mj-lt"/>
            </a:endParaRPr>
          </a:p>
          <a:p>
            <a:pPr algn="just"/>
            <a:r>
              <a:rPr lang="en-GB" sz="1000" b="1" dirty="0">
                <a:solidFill>
                  <a:schemeClr val="tx2">
                    <a:lumMod val="50000"/>
                  </a:schemeClr>
                </a:solidFill>
              </a:rPr>
              <a:t>The New England Journal of Medicine (Oct 2020)</a:t>
            </a:r>
          </a:p>
          <a:p>
            <a:pPr algn="just"/>
            <a:endParaRPr lang="en-GB" dirty="0">
              <a:solidFill>
                <a:schemeClr val="tx2">
                  <a:lumMod val="50000"/>
                </a:schemeClr>
              </a:solidFill>
              <a:latin typeface="+mj-lt"/>
            </a:endParaRPr>
          </a:p>
          <a:p>
            <a:pPr algn="just"/>
            <a:endParaRPr lang="en-GB" sz="1400" dirty="0">
              <a:solidFill>
                <a:schemeClr val="tx2">
                  <a:lumMod val="50000"/>
                </a:schemeClr>
              </a:solidFill>
              <a:latin typeface="+mj-lt"/>
            </a:endParaRPr>
          </a:p>
        </p:txBody>
      </p:sp>
      <p:graphicFrame>
        <p:nvGraphicFramePr>
          <p:cNvPr id="12" name="Table 12">
            <a:extLst>
              <a:ext uri="{FF2B5EF4-FFF2-40B4-BE49-F238E27FC236}">
                <a16:creationId xmlns:a16="http://schemas.microsoft.com/office/drawing/2014/main" id="{B59FE457-EFB6-D544-8CA7-8B09E82BDEDC}"/>
              </a:ext>
            </a:extLst>
          </p:cNvPr>
          <p:cNvGraphicFramePr>
            <a:graphicFrameLocks noGrp="1"/>
          </p:cNvGraphicFramePr>
          <p:nvPr>
            <p:extLst>
              <p:ext uri="{D42A27DB-BD31-4B8C-83A1-F6EECF244321}">
                <p14:modId xmlns:p14="http://schemas.microsoft.com/office/powerpoint/2010/main" val="1179615987"/>
              </p:ext>
            </p:extLst>
          </p:nvPr>
        </p:nvGraphicFramePr>
        <p:xfrm>
          <a:off x="586508" y="3958215"/>
          <a:ext cx="6631147" cy="2369384"/>
        </p:xfrm>
        <a:graphic>
          <a:graphicData uri="http://schemas.openxmlformats.org/drawingml/2006/table">
            <a:tbl>
              <a:tblPr firstRow="1" bandRow="1">
                <a:tableStyleId>{5C22544A-7EE6-4342-B048-85BDC9FD1C3A}</a:tableStyleId>
              </a:tblPr>
              <a:tblGrid>
                <a:gridCol w="971719">
                  <a:extLst>
                    <a:ext uri="{9D8B030D-6E8A-4147-A177-3AD203B41FA5}">
                      <a16:colId xmlns:a16="http://schemas.microsoft.com/office/drawing/2014/main" val="3067120077"/>
                    </a:ext>
                  </a:extLst>
                </a:gridCol>
                <a:gridCol w="859316">
                  <a:extLst>
                    <a:ext uri="{9D8B030D-6E8A-4147-A177-3AD203B41FA5}">
                      <a16:colId xmlns:a16="http://schemas.microsoft.com/office/drawing/2014/main" val="606722737"/>
                    </a:ext>
                  </a:extLst>
                </a:gridCol>
                <a:gridCol w="936433">
                  <a:extLst>
                    <a:ext uri="{9D8B030D-6E8A-4147-A177-3AD203B41FA5}">
                      <a16:colId xmlns:a16="http://schemas.microsoft.com/office/drawing/2014/main" val="3155045010"/>
                    </a:ext>
                  </a:extLst>
                </a:gridCol>
                <a:gridCol w="936434">
                  <a:extLst>
                    <a:ext uri="{9D8B030D-6E8A-4147-A177-3AD203B41FA5}">
                      <a16:colId xmlns:a16="http://schemas.microsoft.com/office/drawing/2014/main" val="3741379159"/>
                    </a:ext>
                  </a:extLst>
                </a:gridCol>
                <a:gridCol w="969485">
                  <a:extLst>
                    <a:ext uri="{9D8B030D-6E8A-4147-A177-3AD203B41FA5}">
                      <a16:colId xmlns:a16="http://schemas.microsoft.com/office/drawing/2014/main" val="666560521"/>
                    </a:ext>
                  </a:extLst>
                </a:gridCol>
                <a:gridCol w="978880">
                  <a:extLst>
                    <a:ext uri="{9D8B030D-6E8A-4147-A177-3AD203B41FA5}">
                      <a16:colId xmlns:a16="http://schemas.microsoft.com/office/drawing/2014/main" val="3035301946"/>
                    </a:ext>
                  </a:extLst>
                </a:gridCol>
                <a:gridCol w="978880">
                  <a:extLst>
                    <a:ext uri="{9D8B030D-6E8A-4147-A177-3AD203B41FA5}">
                      <a16:colId xmlns:a16="http://schemas.microsoft.com/office/drawing/2014/main" val="3879239969"/>
                    </a:ext>
                  </a:extLst>
                </a:gridCol>
              </a:tblGrid>
              <a:tr h="550744">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b">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extLst>
                  <a:ext uri="{0D108BD9-81ED-4DB2-BD59-A6C34878D82A}">
                    <a16:rowId xmlns:a16="http://schemas.microsoft.com/office/drawing/2014/main" val="1649617222"/>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kern="1200" dirty="0">
                          <a:solidFill>
                            <a:schemeClr val="tx2">
                              <a:lumMod val="50000"/>
                            </a:schemeClr>
                          </a:solidFill>
                          <a:latin typeface="+mj-lt"/>
                          <a:ea typeface="+mn-ea"/>
                          <a:cs typeface="+mn-cs"/>
                        </a:rPr>
                        <a:t>COVID-19 Infectivity</a:t>
                      </a:r>
                    </a:p>
                  </a:txBody>
                  <a:tcPr anchor="ctr">
                    <a:solidFill>
                      <a:schemeClr val="accent6">
                        <a:lumMod val="20000"/>
                        <a:lumOff val="80000"/>
                      </a:schemeClr>
                    </a:solidFill>
                  </a:tcPr>
                </a:tc>
                <a:tc>
                  <a:txBody>
                    <a:bodyPr/>
                    <a:lstStyle/>
                    <a:p>
                      <a:pPr algn="ctr" fontAlgn="b"/>
                      <a:r>
                        <a:rPr lang="en-GB" sz="1200" u="none" strike="noStrike" dirty="0">
                          <a:solidFill>
                            <a:schemeClr val="tx2">
                              <a:lumMod val="50000"/>
                            </a:schemeClr>
                          </a:solidFill>
                          <a:effectLst/>
                          <a:latin typeface="+mj-lt"/>
                        </a:rPr>
                        <a:t>OAS3</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2724370242"/>
                  </a:ext>
                </a:extLst>
              </a:tr>
              <a:tr h="370840">
                <a:tc vMerge="1">
                  <a:txBody>
                    <a:bodyPr/>
                    <a:lstStyle/>
                    <a:p>
                      <a:endParaRPr lang="en-US" dirty="0"/>
                    </a:p>
                  </a:txBody>
                  <a:tcPr/>
                </a:tc>
                <a:tc>
                  <a:txBody>
                    <a:bodyPr/>
                    <a:lstStyle/>
                    <a:p>
                      <a:pPr algn="ctr" fontAlgn="b"/>
                      <a:r>
                        <a:rPr lang="en-GB" sz="1200" u="none" strike="noStrike" dirty="0">
                          <a:solidFill>
                            <a:schemeClr val="tx2">
                              <a:lumMod val="50000"/>
                            </a:schemeClr>
                          </a:solidFill>
                          <a:effectLst/>
                          <a:latin typeface="+mj-lt"/>
                        </a:rPr>
                        <a:t>IFNAR2</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456673548"/>
                  </a:ext>
                </a:extLst>
              </a:tr>
              <a:tr h="3708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kern="1200" dirty="0">
                          <a:solidFill>
                            <a:schemeClr val="tx2">
                              <a:lumMod val="50000"/>
                            </a:schemeClr>
                          </a:solidFill>
                          <a:latin typeface="+mj-lt"/>
                          <a:ea typeface="+mn-ea"/>
                          <a:cs typeface="+mn-cs"/>
                        </a:rPr>
                        <a:t>COVID-19 Severity</a:t>
                      </a:r>
                    </a:p>
                  </a:txBody>
                  <a:tcPr anchor="ctr">
                    <a:solidFill>
                      <a:schemeClr val="accent6">
                        <a:lumMod val="60000"/>
                        <a:lumOff val="40000"/>
                      </a:schemeClr>
                    </a:solidFill>
                  </a:tcPr>
                </a:tc>
                <a:tc>
                  <a:txBody>
                    <a:bodyPr/>
                    <a:lstStyle/>
                    <a:p>
                      <a:pPr algn="ctr" fontAlgn="b"/>
                      <a:r>
                        <a:rPr lang="en-GB" sz="1200" u="none" strike="noStrike" dirty="0">
                          <a:solidFill>
                            <a:schemeClr val="tx2">
                              <a:lumMod val="50000"/>
                            </a:schemeClr>
                          </a:solidFill>
                          <a:effectLst/>
                          <a:latin typeface="+mj-lt"/>
                        </a:rPr>
                        <a:t>SLC6A20</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3130662109"/>
                  </a:ext>
                </a:extLst>
              </a:tr>
              <a:tr h="370840">
                <a:tc vMerge="1">
                  <a:txBody>
                    <a:bodyPr/>
                    <a:lstStyle/>
                    <a:p>
                      <a:endParaRPr lang="en-US"/>
                    </a:p>
                  </a:txBody>
                  <a:tcPr/>
                </a:tc>
                <a:tc>
                  <a:txBody>
                    <a:bodyPr/>
                    <a:lstStyle/>
                    <a:p>
                      <a:pPr algn="ctr" fontAlgn="b"/>
                      <a:r>
                        <a:rPr lang="en-GB" sz="1200" u="none" strike="noStrike" dirty="0">
                          <a:solidFill>
                            <a:schemeClr val="tx2">
                              <a:lumMod val="50000"/>
                            </a:schemeClr>
                          </a:solidFill>
                          <a:effectLst/>
                          <a:latin typeface="+mj-lt"/>
                        </a:rPr>
                        <a:t>LZTFL1</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704066547"/>
                  </a:ext>
                </a:extLst>
              </a:tr>
              <a:tr h="266968">
                <a:tc vMerge="1">
                  <a:txBody>
                    <a:bodyPr/>
                    <a:lstStyle/>
                    <a:p>
                      <a:endParaRPr lang="en-US" dirty="0"/>
                    </a:p>
                  </a:txBody>
                  <a:tcPr/>
                </a:tc>
                <a:tc>
                  <a:txBody>
                    <a:bodyPr/>
                    <a:lstStyle/>
                    <a:p>
                      <a:pPr algn="ctr" fontAlgn="ctr"/>
                      <a:r>
                        <a:rPr lang="en-GB" sz="1200" u="none" strike="noStrike" dirty="0">
                          <a:solidFill>
                            <a:schemeClr val="tx2">
                              <a:lumMod val="50000"/>
                            </a:schemeClr>
                          </a:solidFill>
                          <a:effectLst/>
                          <a:latin typeface="+mj-lt"/>
                        </a:rPr>
                        <a:t>DPP9</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525032262"/>
                  </a:ext>
                </a:extLst>
              </a:tr>
            </a:tbl>
          </a:graphicData>
        </a:graphic>
      </p:graphicFrame>
      <p:pic>
        <p:nvPicPr>
          <p:cNvPr id="14" name="Picture 13">
            <a:extLst>
              <a:ext uri="{FF2B5EF4-FFF2-40B4-BE49-F238E27FC236}">
                <a16:creationId xmlns:a16="http://schemas.microsoft.com/office/drawing/2014/main" id="{CBA0D234-678D-504E-BB93-BA5A2DE17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5940" y="4088585"/>
            <a:ext cx="686627" cy="405002"/>
          </a:xfrm>
          <a:prstGeom prst="rect">
            <a:avLst/>
          </a:prstGeom>
        </p:spPr>
      </p:pic>
      <p:pic>
        <p:nvPicPr>
          <p:cNvPr id="15" name="Picture 14">
            <a:extLst>
              <a:ext uri="{FF2B5EF4-FFF2-40B4-BE49-F238E27FC236}">
                <a16:creationId xmlns:a16="http://schemas.microsoft.com/office/drawing/2014/main" id="{94658FB9-BA71-7A43-8A08-2BD0CAFF4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791" y="4158478"/>
            <a:ext cx="723250" cy="289933"/>
          </a:xfrm>
          <a:prstGeom prst="rect">
            <a:avLst/>
          </a:prstGeom>
        </p:spPr>
      </p:pic>
      <p:pic>
        <p:nvPicPr>
          <p:cNvPr id="16" name="Picture 15">
            <a:extLst>
              <a:ext uri="{FF2B5EF4-FFF2-40B4-BE49-F238E27FC236}">
                <a16:creationId xmlns:a16="http://schemas.microsoft.com/office/drawing/2014/main" id="{079288B3-F25C-804B-A418-A3491B508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5298" y="4211064"/>
            <a:ext cx="723250" cy="213719"/>
          </a:xfrm>
          <a:prstGeom prst="rect">
            <a:avLst/>
          </a:prstGeom>
        </p:spPr>
      </p:pic>
      <p:pic>
        <p:nvPicPr>
          <p:cNvPr id="1026" name="Picture 2" descr="CircleDNA I World's Most Comprehensive DNA Test">
            <a:extLst>
              <a:ext uri="{FF2B5EF4-FFF2-40B4-BE49-F238E27FC236}">
                <a16:creationId xmlns:a16="http://schemas.microsoft.com/office/drawing/2014/main" id="{D4BCE39F-6656-E145-B584-7D1AA2EFA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5349724" y="4167507"/>
            <a:ext cx="236165" cy="2493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0EFEE53-BBCB-8A49-AC4C-8AC9D910ADD9}"/>
              </a:ext>
            </a:extLst>
          </p:cNvPr>
          <p:cNvSpPr/>
          <p:nvPr/>
        </p:nvSpPr>
        <p:spPr>
          <a:xfrm>
            <a:off x="5604313" y="4095766"/>
            <a:ext cx="447559" cy="400110"/>
          </a:xfrm>
          <a:prstGeom prst="rect">
            <a:avLst/>
          </a:prstGeom>
        </p:spPr>
        <p:txBody>
          <a:bodyPr wrap="none">
            <a:spAutoFit/>
          </a:bodyPr>
          <a:lstStyle/>
          <a:p>
            <a:pPr algn="ctr"/>
            <a:r>
              <a:rPr lang="en-GB" sz="1000" dirty="0">
                <a:solidFill>
                  <a:schemeClr val="accent6">
                    <a:lumMod val="75000"/>
                  </a:schemeClr>
                </a:solidFill>
              </a:rPr>
              <a:t>£499</a:t>
            </a:r>
          </a:p>
          <a:p>
            <a:pPr algn="ctr"/>
            <a:r>
              <a:rPr lang="en-GB" sz="1000" i="1" dirty="0">
                <a:solidFill>
                  <a:schemeClr val="accent6">
                    <a:lumMod val="75000"/>
                  </a:schemeClr>
                </a:solidFill>
              </a:rPr>
              <a:t>WES</a:t>
            </a:r>
            <a:endParaRPr lang="en-US" sz="1000" i="1" dirty="0">
              <a:solidFill>
                <a:schemeClr val="accent6">
                  <a:lumMod val="75000"/>
                </a:schemeClr>
              </a:solidFill>
            </a:endParaRPr>
          </a:p>
        </p:txBody>
      </p:sp>
      <p:pic>
        <p:nvPicPr>
          <p:cNvPr id="18" name="Picture 17">
            <a:extLst>
              <a:ext uri="{FF2B5EF4-FFF2-40B4-BE49-F238E27FC236}">
                <a16:creationId xmlns:a16="http://schemas.microsoft.com/office/drawing/2014/main" id="{17B3B7A7-17F9-4143-AE64-00A21CCF505C}"/>
              </a:ext>
            </a:extLst>
          </p:cNvPr>
          <p:cNvPicPr>
            <a:picLocks noChangeAspect="1"/>
          </p:cNvPicPr>
          <p:nvPr/>
        </p:nvPicPr>
        <p:blipFill>
          <a:blip r:embed="rId8"/>
          <a:stretch>
            <a:fillRect/>
          </a:stretch>
        </p:blipFill>
        <p:spPr>
          <a:xfrm>
            <a:off x="6253318" y="1740473"/>
            <a:ext cx="1792137" cy="536815"/>
          </a:xfrm>
          <a:prstGeom prst="rect">
            <a:avLst/>
          </a:prstGeom>
        </p:spPr>
      </p:pic>
      <p:sp>
        <p:nvSpPr>
          <p:cNvPr id="19" name="Rectangle 18">
            <a:extLst>
              <a:ext uri="{FF2B5EF4-FFF2-40B4-BE49-F238E27FC236}">
                <a16:creationId xmlns:a16="http://schemas.microsoft.com/office/drawing/2014/main" id="{D2769F7D-AEBE-7F46-9B7D-3C89DED8BDD6}"/>
              </a:ext>
            </a:extLst>
          </p:cNvPr>
          <p:cNvSpPr/>
          <p:nvPr/>
        </p:nvSpPr>
        <p:spPr>
          <a:xfrm>
            <a:off x="6477924" y="2258205"/>
            <a:ext cx="2263346" cy="230832"/>
          </a:xfrm>
          <a:prstGeom prst="rect">
            <a:avLst/>
          </a:prstGeom>
        </p:spPr>
        <p:txBody>
          <a:bodyPr wrap="square">
            <a:spAutoFit/>
          </a:bodyPr>
          <a:lstStyle/>
          <a:p>
            <a:pPr algn="ctr"/>
            <a:r>
              <a:rPr lang="en-GB" sz="900" dirty="0">
                <a:solidFill>
                  <a:schemeClr val="accent6"/>
                </a:solidFill>
              </a:rPr>
              <a:t>Available for use in diagnostic laboratory</a:t>
            </a:r>
          </a:p>
        </p:txBody>
      </p:sp>
      <p:sp>
        <p:nvSpPr>
          <p:cNvPr id="21" name="Rectangle 20">
            <a:extLst>
              <a:ext uri="{FF2B5EF4-FFF2-40B4-BE49-F238E27FC236}">
                <a16:creationId xmlns:a16="http://schemas.microsoft.com/office/drawing/2014/main" id="{B50DD238-CD5D-B54D-B6BB-E4F741535CD8}"/>
              </a:ext>
            </a:extLst>
          </p:cNvPr>
          <p:cNvSpPr/>
          <p:nvPr/>
        </p:nvSpPr>
        <p:spPr>
          <a:xfrm>
            <a:off x="506719" y="2848155"/>
            <a:ext cx="7790012" cy="1200329"/>
          </a:xfrm>
          <a:prstGeom prst="rect">
            <a:avLst/>
          </a:prstGeom>
        </p:spPr>
        <p:txBody>
          <a:bodyPr wrap="square">
            <a:spAutoFit/>
          </a:bodyPr>
          <a:lstStyle/>
          <a:p>
            <a:pPr algn="just"/>
            <a:r>
              <a:rPr lang="en-GB" sz="1400" dirty="0">
                <a:solidFill>
                  <a:srgbClr val="90C264"/>
                </a:solidFill>
              </a:rPr>
              <a:t>COVID-19 Infectivity (Susceptibility)</a:t>
            </a:r>
          </a:p>
          <a:p>
            <a:pPr algn="just"/>
            <a:r>
              <a:rPr lang="en-GB" sz="1200" dirty="0">
                <a:solidFill>
                  <a:schemeClr val="tx2">
                    <a:lumMod val="50000"/>
                  </a:schemeClr>
                </a:solidFill>
                <a:latin typeface="+mj-lt"/>
              </a:rPr>
              <a:t>Host-mediated lung inflammation is present, and drives mortality, in critical illness caused by COVID-19. The results of the Genetics Of Mortality In Critical Care genome-wide association study in 2244 critically ill COVID-19 patients from 208 UK intensive care units (ICUs). Results identify robust genetic signals relating to key host antiviral defence mechanisms, and mediators of inflammatory organ damage in COVID-19. </a:t>
            </a:r>
          </a:p>
          <a:p>
            <a:pPr algn="just"/>
            <a:r>
              <a:rPr lang="en-GB" sz="1000" b="1" dirty="0">
                <a:solidFill>
                  <a:schemeClr val="tx2">
                    <a:lumMod val="50000"/>
                  </a:schemeClr>
                </a:solidFill>
                <a:latin typeface="+mj-lt"/>
              </a:rPr>
              <a:t>Nature (Dec 2020)</a:t>
            </a:r>
          </a:p>
        </p:txBody>
      </p:sp>
      <p:pic>
        <p:nvPicPr>
          <p:cNvPr id="22" name="Picture 21" descr="A picture containing logo&#10;&#10;Description automatically generated">
            <a:extLst>
              <a:ext uri="{FF2B5EF4-FFF2-40B4-BE49-F238E27FC236}">
                <a16:creationId xmlns:a16="http://schemas.microsoft.com/office/drawing/2014/main" id="{EBAC4B2B-F823-FA4F-9CAF-10FB442E7659}"/>
              </a:ext>
            </a:extLst>
          </p:cNvPr>
          <p:cNvPicPr>
            <a:picLocks noChangeAspect="1"/>
          </p:cNvPicPr>
          <p:nvPr/>
        </p:nvPicPr>
        <p:blipFill rotWithShape="1">
          <a:blip r:embed="rId9">
            <a:extLst>
              <a:ext uri="{28A0092B-C50C-407E-A947-70E740481C1C}">
                <a14:useLocalDpi xmlns:a14="http://schemas.microsoft.com/office/drawing/2010/main" val="0"/>
              </a:ext>
            </a:extLst>
          </a:blip>
          <a:srcRect l="21908" t="1" r="18249" b="-1226"/>
          <a:stretch/>
        </p:blipFill>
        <p:spPr>
          <a:xfrm>
            <a:off x="6245791" y="4132296"/>
            <a:ext cx="859974" cy="314258"/>
          </a:xfrm>
          <a:prstGeom prst="rect">
            <a:avLst/>
          </a:prstGeom>
        </p:spPr>
      </p:pic>
      <p:sp>
        <p:nvSpPr>
          <p:cNvPr id="20" name="TextBox 19">
            <a:extLst>
              <a:ext uri="{FF2B5EF4-FFF2-40B4-BE49-F238E27FC236}">
                <a16:creationId xmlns:a16="http://schemas.microsoft.com/office/drawing/2014/main" id="{7CEE22C9-BF5E-754D-B502-7DD81E83044F}"/>
              </a:ext>
            </a:extLst>
          </p:cNvPr>
          <p:cNvSpPr txBox="1"/>
          <p:nvPr/>
        </p:nvSpPr>
        <p:spPr>
          <a:xfrm>
            <a:off x="545456" y="4046236"/>
            <a:ext cx="1984389" cy="492443"/>
          </a:xfrm>
          <a:prstGeom prst="rect">
            <a:avLst/>
          </a:prstGeom>
          <a:noFill/>
        </p:spPr>
        <p:txBody>
          <a:bodyPr wrap="square" rtlCol="0">
            <a:spAutoFit/>
          </a:bodyPr>
          <a:lstStyle/>
          <a:p>
            <a:r>
              <a:rPr lang="en-US" sz="1300" b="1" dirty="0">
                <a:solidFill>
                  <a:schemeClr val="accent6">
                    <a:lumMod val="75000"/>
                  </a:schemeClr>
                </a:solidFill>
                <a:latin typeface="+mj-lt"/>
              </a:rPr>
              <a:t>Which are accessible currently on utilized tech?</a:t>
            </a:r>
          </a:p>
        </p:txBody>
      </p:sp>
      <p:sp>
        <p:nvSpPr>
          <p:cNvPr id="23" name="Rectangle 22">
            <a:extLst>
              <a:ext uri="{FF2B5EF4-FFF2-40B4-BE49-F238E27FC236}">
                <a16:creationId xmlns:a16="http://schemas.microsoft.com/office/drawing/2014/main" id="{92A2739A-3FDE-1940-8A48-0819EE7B54ED}"/>
              </a:ext>
            </a:extLst>
          </p:cNvPr>
          <p:cNvSpPr/>
          <p:nvPr/>
        </p:nvSpPr>
        <p:spPr>
          <a:xfrm>
            <a:off x="0" y="0"/>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Title 1">
            <a:extLst>
              <a:ext uri="{FF2B5EF4-FFF2-40B4-BE49-F238E27FC236}">
                <a16:creationId xmlns:a16="http://schemas.microsoft.com/office/drawing/2014/main" id="{0D9CA2F4-1F10-4347-A77D-4D5D6E7BD91D}"/>
              </a:ext>
            </a:extLst>
          </p:cNvPr>
          <p:cNvSpPr txBox="1">
            <a:spLocks/>
          </p:cNvSpPr>
          <p:nvPr/>
        </p:nvSpPr>
        <p:spPr>
          <a:xfrm>
            <a:off x="632598" y="97611"/>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Agile, flexible, and able to react</a:t>
            </a:r>
          </a:p>
        </p:txBody>
      </p:sp>
      <p:sp>
        <p:nvSpPr>
          <p:cNvPr id="26" name="Rectangle 25">
            <a:extLst>
              <a:ext uri="{FF2B5EF4-FFF2-40B4-BE49-F238E27FC236}">
                <a16:creationId xmlns:a16="http://schemas.microsoft.com/office/drawing/2014/main" id="{25AA9BEC-685D-2345-8821-DCF97481B5FD}"/>
              </a:ext>
            </a:extLst>
          </p:cNvPr>
          <p:cNvSpPr/>
          <p:nvPr/>
        </p:nvSpPr>
        <p:spPr>
          <a:xfrm>
            <a:off x="9295151" y="1834805"/>
            <a:ext cx="583955" cy="32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5" name="Slide Number Placeholder 4">
            <a:extLst>
              <a:ext uri="{FF2B5EF4-FFF2-40B4-BE49-F238E27FC236}">
                <a16:creationId xmlns:a16="http://schemas.microsoft.com/office/drawing/2014/main" id="{F1981A7C-969D-BA40-81C0-C36B4CBA8A1D}"/>
              </a:ext>
            </a:extLst>
          </p:cNvPr>
          <p:cNvSpPr>
            <a:spLocks noGrp="1"/>
          </p:cNvSpPr>
          <p:nvPr>
            <p:ph type="sldNum" sz="quarter" idx="12"/>
          </p:nvPr>
        </p:nvSpPr>
        <p:spPr/>
        <p:txBody>
          <a:bodyPr/>
          <a:lstStyle/>
          <a:p>
            <a:fld id="{3AB4A909-B946-A548-B227-958A73D4D5B9}" type="slidenum">
              <a:rPr lang="en-US" smtClean="0"/>
              <a:t>14</a:t>
            </a:fld>
            <a:endParaRPr lang="en-US" dirty="0"/>
          </a:p>
        </p:txBody>
      </p:sp>
      <p:pic>
        <p:nvPicPr>
          <p:cNvPr id="27" name="Picture 26" descr="A picture containing logo&#10;&#10;Description automatically generated">
            <a:extLst>
              <a:ext uri="{FF2B5EF4-FFF2-40B4-BE49-F238E27FC236}">
                <a16:creationId xmlns:a16="http://schemas.microsoft.com/office/drawing/2014/main" id="{69F9E600-65A0-EF40-B9C0-EB7BACDCA6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pic>
        <p:nvPicPr>
          <p:cNvPr id="25" name="Picture 24" descr="A picture containing calendar&#10;&#10;Description automatically generated">
            <a:extLst>
              <a:ext uri="{FF2B5EF4-FFF2-40B4-BE49-F238E27FC236}">
                <a16:creationId xmlns:a16="http://schemas.microsoft.com/office/drawing/2014/main" id="{B1825CE4-BD73-F94B-90A4-9AACBFB8E857}"/>
              </a:ext>
            </a:extLst>
          </p:cNvPr>
          <p:cNvPicPr>
            <a:picLocks noChangeAspect="1"/>
          </p:cNvPicPr>
          <p:nvPr/>
        </p:nvPicPr>
        <p:blipFill rotWithShape="1">
          <a:blip r:embed="rId3"/>
          <a:srcRect l="12656" t="10595" r="48467" b="45878"/>
          <a:stretch/>
        </p:blipFill>
        <p:spPr>
          <a:xfrm>
            <a:off x="9172069" y="1071326"/>
            <a:ext cx="1212274" cy="763479"/>
          </a:xfrm>
          <a:prstGeom prst="rect">
            <a:avLst/>
          </a:prstGeom>
        </p:spPr>
      </p:pic>
      <p:sp>
        <p:nvSpPr>
          <p:cNvPr id="6" name="Rectangle 5">
            <a:extLst>
              <a:ext uri="{FF2B5EF4-FFF2-40B4-BE49-F238E27FC236}">
                <a16:creationId xmlns:a16="http://schemas.microsoft.com/office/drawing/2014/main" id="{A390F31D-432D-9749-9B6C-1B9601C195BB}"/>
              </a:ext>
            </a:extLst>
          </p:cNvPr>
          <p:cNvSpPr/>
          <p:nvPr/>
        </p:nvSpPr>
        <p:spPr>
          <a:xfrm rot="19454358">
            <a:off x="9096170" y="1811731"/>
            <a:ext cx="1726072" cy="331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endParaRPr>
          </a:p>
        </p:txBody>
      </p:sp>
      <p:sp>
        <p:nvSpPr>
          <p:cNvPr id="7" name="TextBox 6">
            <a:extLst>
              <a:ext uri="{FF2B5EF4-FFF2-40B4-BE49-F238E27FC236}">
                <a16:creationId xmlns:a16="http://schemas.microsoft.com/office/drawing/2014/main" id="{0D59D736-8188-1B47-B93B-46286CC03A12}"/>
              </a:ext>
            </a:extLst>
          </p:cNvPr>
          <p:cNvSpPr txBox="1"/>
          <p:nvPr/>
        </p:nvSpPr>
        <p:spPr>
          <a:xfrm>
            <a:off x="8443911" y="3252580"/>
            <a:ext cx="3230884" cy="1169551"/>
          </a:xfrm>
          <a:prstGeom prst="rect">
            <a:avLst/>
          </a:prstGeom>
          <a:solidFill>
            <a:srgbClr val="3F9996"/>
          </a:solidFill>
        </p:spPr>
        <p:txBody>
          <a:bodyPr wrap="none" rtlCol="0">
            <a:spAutoFit/>
          </a:bodyPr>
          <a:lstStyle/>
          <a:p>
            <a:pPr marL="285750" indent="-285750">
              <a:buFont typeface="Arial" panose="020B0604020202020204" pitchFamily="34" charset="0"/>
              <a:buChar char="•"/>
            </a:pPr>
            <a:r>
              <a:rPr lang="en-US" sz="1400" dirty="0">
                <a:solidFill>
                  <a:schemeClr val="bg1"/>
                </a:solidFill>
              </a:rPr>
              <a:t>Launching H1 2021</a:t>
            </a:r>
          </a:p>
          <a:p>
            <a:pPr marL="285750" indent="-285750">
              <a:buFont typeface="Arial" panose="020B0604020202020204" pitchFamily="34" charset="0"/>
              <a:buChar char="•"/>
            </a:pPr>
            <a:r>
              <a:rPr lang="en-US" sz="1400" dirty="0">
                <a:solidFill>
                  <a:schemeClr val="bg1"/>
                </a:solidFill>
              </a:rPr>
              <a:t>Highly relevant to vaccination market </a:t>
            </a:r>
            <a:br>
              <a:rPr lang="en-US" sz="1400" dirty="0">
                <a:solidFill>
                  <a:schemeClr val="bg1"/>
                </a:solidFill>
              </a:rPr>
            </a:br>
            <a:r>
              <a:rPr lang="en-US" sz="1400" dirty="0">
                <a:solidFill>
                  <a:schemeClr val="bg1"/>
                </a:solidFill>
              </a:rPr>
              <a:t>and BAME communities</a:t>
            </a:r>
          </a:p>
          <a:p>
            <a:pPr marL="285750" indent="-285750">
              <a:buFont typeface="Arial" panose="020B0604020202020204" pitchFamily="34" charset="0"/>
              <a:buChar char="•"/>
            </a:pPr>
            <a:r>
              <a:rPr lang="en-US" sz="1400" dirty="0">
                <a:solidFill>
                  <a:schemeClr val="bg1"/>
                </a:solidFill>
              </a:rPr>
              <a:t>Target DTC and retail</a:t>
            </a:r>
          </a:p>
          <a:p>
            <a:pPr marL="285750" indent="-285750">
              <a:buFont typeface="Arial" panose="020B0604020202020204" pitchFamily="34" charset="0"/>
              <a:buChar char="•"/>
            </a:pPr>
            <a:r>
              <a:rPr lang="en-US" sz="1400" dirty="0">
                <a:solidFill>
                  <a:schemeClr val="bg1"/>
                </a:solidFill>
              </a:rPr>
              <a:t>Ahead of the curve</a:t>
            </a:r>
          </a:p>
        </p:txBody>
      </p:sp>
      <p:pic>
        <p:nvPicPr>
          <p:cNvPr id="29" name="Picture 3" descr="page21image3822144">
            <a:extLst>
              <a:ext uri="{FF2B5EF4-FFF2-40B4-BE49-F238E27FC236}">
                <a16:creationId xmlns:a16="http://schemas.microsoft.com/office/drawing/2014/main" id="{3201FACD-3DBF-4E49-B88D-55BF75CD11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1756" y="4773521"/>
            <a:ext cx="985581" cy="6003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page21image3840288">
            <a:extLst>
              <a:ext uri="{FF2B5EF4-FFF2-40B4-BE49-F238E27FC236}">
                <a16:creationId xmlns:a16="http://schemas.microsoft.com/office/drawing/2014/main" id="{720C967D-80BA-2742-A94E-668A2BD933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96666" y="5029457"/>
            <a:ext cx="1881696" cy="9230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page39image3864480">
            <a:extLst>
              <a:ext uri="{FF2B5EF4-FFF2-40B4-BE49-F238E27FC236}">
                <a16:creationId xmlns:a16="http://schemas.microsoft.com/office/drawing/2014/main" id="{213ED87B-4F8F-EC4D-BA03-E0185C4254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5809" y="5565887"/>
            <a:ext cx="1017702" cy="3045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erson sitting at a table using a computer&#10;&#10;Description automatically generated">
            <a:extLst>
              <a:ext uri="{FF2B5EF4-FFF2-40B4-BE49-F238E27FC236}">
                <a16:creationId xmlns:a16="http://schemas.microsoft.com/office/drawing/2014/main" id="{47A20E70-0177-3F4D-A494-B3FCB9A5C421}"/>
              </a:ext>
            </a:extLst>
          </p:cNvPr>
          <p:cNvPicPr>
            <a:picLocks noChangeAspect="1"/>
          </p:cNvPicPr>
          <p:nvPr/>
        </p:nvPicPr>
        <p:blipFill>
          <a:blip r:embed="rId13"/>
          <a:stretch>
            <a:fillRect/>
          </a:stretch>
        </p:blipFill>
        <p:spPr>
          <a:xfrm>
            <a:off x="8378786" y="4773520"/>
            <a:ext cx="1002487" cy="646917"/>
          </a:xfrm>
          <a:prstGeom prst="rect">
            <a:avLst/>
          </a:prstGeom>
        </p:spPr>
      </p:pic>
      <p:sp>
        <p:nvSpPr>
          <p:cNvPr id="33" name="Rectangle 32">
            <a:extLst>
              <a:ext uri="{FF2B5EF4-FFF2-40B4-BE49-F238E27FC236}">
                <a16:creationId xmlns:a16="http://schemas.microsoft.com/office/drawing/2014/main" id="{08461419-1F01-C144-A6AB-76BC5040EDA1}"/>
              </a:ext>
            </a:extLst>
          </p:cNvPr>
          <p:cNvSpPr/>
          <p:nvPr/>
        </p:nvSpPr>
        <p:spPr>
          <a:xfrm>
            <a:off x="8766755" y="4979763"/>
            <a:ext cx="1153672" cy="553998"/>
          </a:xfrm>
          <a:prstGeom prst="rect">
            <a:avLst/>
          </a:prstGeom>
          <a:noFill/>
        </p:spPr>
        <p:txBody>
          <a:bodyPr wrap="square" lIns="91440" tIns="45720" rIns="91440" bIns="45720">
            <a:spAutoFit/>
          </a:bodyPr>
          <a:lstStyle/>
          <a:p>
            <a:pPr algn="ctr"/>
            <a:r>
              <a:rPr lang="en-US" sz="3000" b="1" cap="none" spc="0" dirty="0">
                <a:ln w="22225">
                  <a:solidFill>
                    <a:schemeClr val="accent2"/>
                  </a:solidFill>
                  <a:prstDash val="solid"/>
                </a:ln>
                <a:solidFill>
                  <a:schemeClr val="accent2">
                    <a:lumMod val="40000"/>
                    <a:lumOff val="60000"/>
                  </a:schemeClr>
                </a:solidFill>
                <a:effectLst/>
              </a:rPr>
              <a:t>D2C</a:t>
            </a:r>
          </a:p>
        </p:txBody>
      </p:sp>
      <p:pic>
        <p:nvPicPr>
          <p:cNvPr id="8" name="Picture 2" descr="Superdrug | Retail World Gateshead">
            <a:extLst>
              <a:ext uri="{FF2B5EF4-FFF2-40B4-BE49-F238E27FC236}">
                <a16:creationId xmlns:a16="http://schemas.microsoft.com/office/drawing/2014/main" id="{46E5D2E9-F685-1E4E-89E9-49861D5880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0722" y="5928785"/>
            <a:ext cx="2037277" cy="249566"/>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5">
            <a:extLst>
              <a:ext uri="{FF2B5EF4-FFF2-40B4-BE49-F238E27FC236}">
                <a16:creationId xmlns:a16="http://schemas.microsoft.com/office/drawing/2014/main" id="{F3938154-00FB-434E-8CEE-90773AFBF23D}"/>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14</a:t>
            </a:fld>
            <a:endParaRPr lang="en-US" dirty="0"/>
          </a:p>
        </p:txBody>
      </p:sp>
    </p:spTree>
    <p:extLst>
      <p:ext uri="{BB962C8B-B14F-4D97-AF65-F5344CB8AC3E}">
        <p14:creationId xmlns:p14="http://schemas.microsoft.com/office/powerpoint/2010/main" val="2515053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6F1829-3C5E-DC41-8A71-2FC0F428ADA0}"/>
              </a:ext>
            </a:extLst>
          </p:cNvPr>
          <p:cNvSpPr/>
          <p:nvPr/>
        </p:nvSpPr>
        <p:spPr>
          <a:xfrm>
            <a:off x="0" y="0"/>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12" name="Table 12">
            <a:extLst>
              <a:ext uri="{FF2B5EF4-FFF2-40B4-BE49-F238E27FC236}">
                <a16:creationId xmlns:a16="http://schemas.microsoft.com/office/drawing/2014/main" id="{CBC79D35-CD0B-4C46-B722-F05C6B0CB3CF}"/>
              </a:ext>
            </a:extLst>
          </p:cNvPr>
          <p:cNvGraphicFramePr>
            <a:graphicFrameLocks noGrp="1"/>
          </p:cNvGraphicFramePr>
          <p:nvPr>
            <p:extLst>
              <p:ext uri="{D42A27DB-BD31-4B8C-83A1-F6EECF244321}">
                <p14:modId xmlns:p14="http://schemas.microsoft.com/office/powerpoint/2010/main" val="1196148040"/>
              </p:ext>
            </p:extLst>
          </p:nvPr>
        </p:nvGraphicFramePr>
        <p:xfrm>
          <a:off x="577918" y="1149948"/>
          <a:ext cx="6553218" cy="1729765"/>
        </p:xfrm>
        <a:graphic>
          <a:graphicData uri="http://schemas.openxmlformats.org/drawingml/2006/table">
            <a:tbl>
              <a:tblPr firstRow="1" bandRow="1">
                <a:tableStyleId>{5C22544A-7EE6-4342-B048-85BDC9FD1C3A}</a:tableStyleId>
              </a:tblPr>
              <a:tblGrid>
                <a:gridCol w="1034601">
                  <a:extLst>
                    <a:ext uri="{9D8B030D-6E8A-4147-A177-3AD203B41FA5}">
                      <a16:colId xmlns:a16="http://schemas.microsoft.com/office/drawing/2014/main" val="606722737"/>
                    </a:ext>
                  </a:extLst>
                </a:gridCol>
                <a:gridCol w="2000137">
                  <a:extLst>
                    <a:ext uri="{9D8B030D-6E8A-4147-A177-3AD203B41FA5}">
                      <a16:colId xmlns:a16="http://schemas.microsoft.com/office/drawing/2014/main" val="2485589494"/>
                    </a:ext>
                  </a:extLst>
                </a:gridCol>
                <a:gridCol w="903830">
                  <a:extLst>
                    <a:ext uri="{9D8B030D-6E8A-4147-A177-3AD203B41FA5}">
                      <a16:colId xmlns:a16="http://schemas.microsoft.com/office/drawing/2014/main" val="3155045010"/>
                    </a:ext>
                  </a:extLst>
                </a:gridCol>
                <a:gridCol w="850030">
                  <a:extLst>
                    <a:ext uri="{9D8B030D-6E8A-4147-A177-3AD203B41FA5}">
                      <a16:colId xmlns:a16="http://schemas.microsoft.com/office/drawing/2014/main" val="3741379159"/>
                    </a:ext>
                  </a:extLst>
                </a:gridCol>
                <a:gridCol w="882310">
                  <a:extLst>
                    <a:ext uri="{9D8B030D-6E8A-4147-A177-3AD203B41FA5}">
                      <a16:colId xmlns:a16="http://schemas.microsoft.com/office/drawing/2014/main" val="3682181219"/>
                    </a:ext>
                  </a:extLst>
                </a:gridCol>
                <a:gridCol w="882310">
                  <a:extLst>
                    <a:ext uri="{9D8B030D-6E8A-4147-A177-3AD203B41FA5}">
                      <a16:colId xmlns:a16="http://schemas.microsoft.com/office/drawing/2014/main" val="186355372"/>
                    </a:ext>
                  </a:extLst>
                </a:gridCol>
              </a:tblGrid>
              <a:tr h="572764">
                <a:tc>
                  <a:txBody>
                    <a:bodyPr/>
                    <a:lstStyle/>
                    <a:p>
                      <a:pPr algn="ctr"/>
                      <a:endParaRPr lang="en-US" sz="1200" dirty="0">
                        <a:solidFill>
                          <a:schemeClr val="bg1"/>
                        </a:solidFill>
                        <a:latin typeface="+mj-lt"/>
                      </a:endParaRPr>
                    </a:p>
                  </a:txBody>
                  <a:tcPr anchor="b">
                    <a:noFill/>
                  </a:tcPr>
                </a:tc>
                <a:tc>
                  <a:txBody>
                    <a:bodyPr/>
                    <a:lstStyle/>
                    <a:p>
                      <a:pPr algn="ctr"/>
                      <a:endParaRPr lang="en-US" sz="1200" dirty="0">
                        <a:solidFill>
                          <a:schemeClr val="bg1"/>
                        </a:solidFill>
                        <a:latin typeface="+mj-lt"/>
                      </a:endParaRPr>
                    </a:p>
                  </a:txBody>
                  <a:tcPr anchor="b">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extLst>
                  <a:ext uri="{0D108BD9-81ED-4DB2-BD59-A6C34878D82A}">
                    <a16:rowId xmlns:a16="http://schemas.microsoft.com/office/drawing/2014/main" val="1649617222"/>
                  </a:ext>
                </a:extLst>
              </a:tr>
              <a:tr h="385667">
                <a:tc>
                  <a:txBody>
                    <a:bodyPr/>
                    <a:lstStyle/>
                    <a:p>
                      <a:pPr algn="ctr" fontAlgn="b"/>
                      <a:r>
                        <a:rPr lang="en-GB" sz="1200" b="1" u="none" strike="noStrike" dirty="0">
                          <a:solidFill>
                            <a:schemeClr val="tx2">
                              <a:lumMod val="50000"/>
                            </a:schemeClr>
                          </a:solidFill>
                          <a:effectLst/>
                          <a:latin typeface="+mj-lt"/>
                        </a:rPr>
                        <a:t>HLA-DQ2.5</a:t>
                      </a:r>
                      <a:endParaRPr lang="en-GB" sz="1200" b="1"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algn="ctr" fontAlgn="b"/>
                      <a:r>
                        <a:rPr lang="en-GB" sz="1200" b="0" u="none" strike="noStrike" dirty="0">
                          <a:solidFill>
                            <a:schemeClr val="tx2">
                              <a:lumMod val="50000"/>
                            </a:schemeClr>
                          </a:solidFill>
                          <a:effectLst/>
                          <a:latin typeface="+mj-lt"/>
                        </a:rPr>
                        <a:t>Most common</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2724370242"/>
                  </a:ext>
                </a:extLst>
              </a:tr>
              <a:tr h="385667">
                <a:tc>
                  <a:txBody>
                    <a:bodyPr/>
                    <a:lstStyle/>
                    <a:p>
                      <a:pPr algn="ctr" fontAlgn="b"/>
                      <a:r>
                        <a:rPr lang="en-GB" sz="1200" b="1" u="none" strike="noStrike" kern="1200" dirty="0">
                          <a:solidFill>
                            <a:schemeClr val="tx2">
                              <a:lumMod val="50000"/>
                            </a:schemeClr>
                          </a:solidFill>
                          <a:effectLst/>
                          <a:latin typeface="+mj-lt"/>
                          <a:ea typeface="+mn-ea"/>
                          <a:cs typeface="+mn-cs"/>
                        </a:rPr>
                        <a:t>HLA-DQ8</a:t>
                      </a:r>
                      <a:endParaRPr lang="en-GB" sz="1200" b="1" i="0" u="none" strike="noStrike" kern="1200" dirty="0">
                        <a:solidFill>
                          <a:schemeClr val="tx2">
                            <a:lumMod val="50000"/>
                          </a:schemeClr>
                        </a:solidFill>
                        <a:effectLst/>
                        <a:latin typeface="+mj-lt"/>
                        <a:ea typeface="+mn-ea"/>
                        <a:cs typeface="+mn-cs"/>
                      </a:endParaRPr>
                    </a:p>
                  </a:txBody>
                  <a:tcPr marL="6830" marR="6830" marT="6830" marB="0" anchor="ctr">
                    <a:solidFill>
                      <a:schemeClr val="accent6">
                        <a:lumMod val="20000"/>
                        <a:lumOff val="80000"/>
                      </a:schemeClr>
                    </a:solidFill>
                  </a:tcPr>
                </a:tc>
                <a:tc>
                  <a:txBody>
                    <a:bodyPr/>
                    <a:lstStyle/>
                    <a:p>
                      <a:pPr algn="ctr" fontAlgn="b"/>
                      <a:r>
                        <a:rPr lang="en-GB" sz="1200" b="0" u="none" strike="noStrike" kern="1200" dirty="0">
                          <a:solidFill>
                            <a:schemeClr val="tx2">
                              <a:lumMod val="50000"/>
                            </a:schemeClr>
                          </a:solidFill>
                          <a:effectLst/>
                          <a:latin typeface="+mj-lt"/>
                          <a:ea typeface="+mn-ea"/>
                          <a:cs typeface="+mn-cs"/>
                        </a:rPr>
                        <a:t>Less common</a:t>
                      </a:r>
                      <a:endParaRPr lang="en-GB" sz="1200" b="0" i="0" u="none" strike="noStrike" kern="1200" dirty="0">
                        <a:solidFill>
                          <a:schemeClr val="tx2">
                            <a:lumMod val="50000"/>
                          </a:schemeClr>
                        </a:solidFill>
                        <a:effectLst/>
                        <a:latin typeface="+mj-lt"/>
                        <a:ea typeface="+mn-ea"/>
                        <a:cs typeface="+mn-cs"/>
                      </a:endParaRP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456673548"/>
                  </a:ext>
                </a:extLst>
              </a:tr>
              <a:tr h="385667">
                <a:tc>
                  <a:txBody>
                    <a:bodyPr/>
                    <a:lstStyle/>
                    <a:p>
                      <a:pPr algn="ctr" fontAlgn="b"/>
                      <a:r>
                        <a:rPr lang="en-GB" sz="1200" b="1" u="none" strike="noStrike" kern="1200" dirty="0">
                          <a:solidFill>
                            <a:schemeClr val="tx2">
                              <a:lumMod val="50000"/>
                            </a:schemeClr>
                          </a:solidFill>
                          <a:effectLst/>
                          <a:latin typeface="+mj-lt"/>
                          <a:ea typeface="+mn-ea"/>
                          <a:cs typeface="+mn-cs"/>
                        </a:rPr>
                        <a:t>HLA-DQ2.2</a:t>
                      </a:r>
                      <a:endParaRPr lang="en-GB" sz="1200" b="1" i="0" u="none" strike="noStrike" kern="1200" dirty="0">
                        <a:solidFill>
                          <a:schemeClr val="tx2">
                            <a:lumMod val="50000"/>
                          </a:schemeClr>
                        </a:solidFill>
                        <a:effectLst/>
                        <a:latin typeface="+mj-lt"/>
                        <a:ea typeface="+mn-ea"/>
                        <a:cs typeface="+mn-cs"/>
                      </a:endParaRPr>
                    </a:p>
                  </a:txBody>
                  <a:tcPr marL="6830" marR="6830" marT="6830" marB="0" anchor="ctr">
                    <a:solidFill>
                      <a:schemeClr val="accent6">
                        <a:lumMod val="20000"/>
                        <a:lumOff val="80000"/>
                      </a:schemeClr>
                    </a:solidFill>
                  </a:tcPr>
                </a:tc>
                <a:tc>
                  <a:txBody>
                    <a:bodyPr/>
                    <a:lstStyle/>
                    <a:p>
                      <a:pPr algn="ctr" fontAlgn="b"/>
                      <a:r>
                        <a:rPr lang="en-GB" sz="1200" b="0" i="0" u="none" strike="noStrike" dirty="0">
                          <a:solidFill>
                            <a:schemeClr val="tx2">
                              <a:lumMod val="50000"/>
                            </a:schemeClr>
                          </a:solidFill>
                          <a:effectLst/>
                          <a:latin typeface="+mj-lt"/>
                        </a:rPr>
                        <a:t>Least common</a:t>
                      </a: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mn-lt"/>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3130662109"/>
                  </a:ext>
                </a:extLst>
              </a:tr>
            </a:tbl>
          </a:graphicData>
        </a:graphic>
      </p:graphicFrame>
      <p:pic>
        <p:nvPicPr>
          <p:cNvPr id="14" name="Picture 13">
            <a:extLst>
              <a:ext uri="{FF2B5EF4-FFF2-40B4-BE49-F238E27FC236}">
                <a16:creationId xmlns:a16="http://schemas.microsoft.com/office/drawing/2014/main" id="{D167F113-D8E5-1448-BB02-AE6386F9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521" y="1289843"/>
            <a:ext cx="686627" cy="405002"/>
          </a:xfrm>
          <a:prstGeom prst="rect">
            <a:avLst/>
          </a:prstGeom>
        </p:spPr>
      </p:pic>
      <p:pic>
        <p:nvPicPr>
          <p:cNvPr id="15" name="Picture 14">
            <a:extLst>
              <a:ext uri="{FF2B5EF4-FFF2-40B4-BE49-F238E27FC236}">
                <a16:creationId xmlns:a16="http://schemas.microsoft.com/office/drawing/2014/main" id="{33355C55-280C-AD4B-BD89-6C7008833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186" y="1368487"/>
            <a:ext cx="723250" cy="289933"/>
          </a:xfrm>
          <a:prstGeom prst="rect">
            <a:avLst/>
          </a:prstGeom>
        </p:spPr>
      </p:pic>
      <p:pic>
        <p:nvPicPr>
          <p:cNvPr id="16" name="Picture 15">
            <a:extLst>
              <a:ext uri="{FF2B5EF4-FFF2-40B4-BE49-F238E27FC236}">
                <a16:creationId xmlns:a16="http://schemas.microsoft.com/office/drawing/2014/main" id="{F9AF2997-FFF4-EA4D-9CC1-6A5348257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070" y="1442978"/>
            <a:ext cx="723250" cy="213719"/>
          </a:xfrm>
          <a:prstGeom prst="rect">
            <a:avLst/>
          </a:prstGeom>
        </p:spPr>
      </p:pic>
      <p:sp>
        <p:nvSpPr>
          <p:cNvPr id="5" name="TextBox 4">
            <a:extLst>
              <a:ext uri="{FF2B5EF4-FFF2-40B4-BE49-F238E27FC236}">
                <a16:creationId xmlns:a16="http://schemas.microsoft.com/office/drawing/2014/main" id="{C9791F2D-2AF9-A04B-8D5D-6D75CD939453}"/>
              </a:ext>
            </a:extLst>
          </p:cNvPr>
          <p:cNvSpPr txBox="1"/>
          <p:nvPr/>
        </p:nvSpPr>
        <p:spPr>
          <a:xfrm>
            <a:off x="513488" y="1310214"/>
            <a:ext cx="2296460" cy="369332"/>
          </a:xfrm>
          <a:prstGeom prst="rect">
            <a:avLst/>
          </a:prstGeom>
          <a:noFill/>
        </p:spPr>
        <p:txBody>
          <a:bodyPr wrap="square" rtlCol="0">
            <a:spAutoFit/>
          </a:bodyPr>
          <a:lstStyle/>
          <a:p>
            <a:r>
              <a:rPr lang="en-US" dirty="0">
                <a:solidFill>
                  <a:srgbClr val="90C264"/>
                </a:solidFill>
                <a:latin typeface="+mj-lt"/>
              </a:rPr>
              <a:t>Coeliac Disease</a:t>
            </a:r>
          </a:p>
        </p:txBody>
      </p:sp>
      <p:graphicFrame>
        <p:nvGraphicFramePr>
          <p:cNvPr id="19" name="Table 12">
            <a:extLst>
              <a:ext uri="{FF2B5EF4-FFF2-40B4-BE49-F238E27FC236}">
                <a16:creationId xmlns:a16="http://schemas.microsoft.com/office/drawing/2014/main" id="{42D93E4A-0A8E-C649-B671-E5F8618979C8}"/>
              </a:ext>
            </a:extLst>
          </p:cNvPr>
          <p:cNvGraphicFramePr>
            <a:graphicFrameLocks noGrp="1"/>
          </p:cNvGraphicFramePr>
          <p:nvPr>
            <p:extLst>
              <p:ext uri="{D42A27DB-BD31-4B8C-83A1-F6EECF244321}">
                <p14:modId xmlns:p14="http://schemas.microsoft.com/office/powerpoint/2010/main" val="2027198967"/>
              </p:ext>
            </p:extLst>
          </p:nvPr>
        </p:nvGraphicFramePr>
        <p:xfrm>
          <a:off x="546147" y="3552444"/>
          <a:ext cx="6792259" cy="2157868"/>
        </p:xfrm>
        <a:graphic>
          <a:graphicData uri="http://schemas.openxmlformats.org/drawingml/2006/table">
            <a:tbl>
              <a:tblPr firstRow="1" bandRow="1">
                <a:tableStyleId>{5C22544A-7EE6-4342-B048-85BDC9FD1C3A}</a:tableStyleId>
              </a:tblPr>
              <a:tblGrid>
                <a:gridCol w="1066372">
                  <a:extLst>
                    <a:ext uri="{9D8B030D-6E8A-4147-A177-3AD203B41FA5}">
                      <a16:colId xmlns:a16="http://schemas.microsoft.com/office/drawing/2014/main" val="606722737"/>
                    </a:ext>
                  </a:extLst>
                </a:gridCol>
                <a:gridCol w="3712029">
                  <a:extLst>
                    <a:ext uri="{9D8B030D-6E8A-4147-A177-3AD203B41FA5}">
                      <a16:colId xmlns:a16="http://schemas.microsoft.com/office/drawing/2014/main" val="2057926456"/>
                    </a:ext>
                  </a:extLst>
                </a:gridCol>
                <a:gridCol w="1023257">
                  <a:extLst>
                    <a:ext uri="{9D8B030D-6E8A-4147-A177-3AD203B41FA5}">
                      <a16:colId xmlns:a16="http://schemas.microsoft.com/office/drawing/2014/main" val="666560521"/>
                    </a:ext>
                  </a:extLst>
                </a:gridCol>
                <a:gridCol w="990601">
                  <a:extLst>
                    <a:ext uri="{9D8B030D-6E8A-4147-A177-3AD203B41FA5}">
                      <a16:colId xmlns:a16="http://schemas.microsoft.com/office/drawing/2014/main" val="1094727279"/>
                    </a:ext>
                  </a:extLst>
                </a:gridCol>
              </a:tblGrid>
              <a:tr h="550744">
                <a:tc>
                  <a:txBody>
                    <a:bodyPr/>
                    <a:lstStyle/>
                    <a:p>
                      <a:pPr algn="ctr"/>
                      <a:endParaRPr lang="en-US" sz="1200" dirty="0">
                        <a:solidFill>
                          <a:schemeClr val="bg1"/>
                        </a:solidFill>
                        <a:latin typeface="+mj-lt"/>
                      </a:endParaRPr>
                    </a:p>
                  </a:txBody>
                  <a:tcPr anchor="b">
                    <a:noFill/>
                  </a:tcPr>
                </a:tc>
                <a:tc>
                  <a:txBody>
                    <a:bodyPr/>
                    <a:lstStyle/>
                    <a:p>
                      <a:pPr algn="ctr"/>
                      <a:endParaRPr lang="en-US" sz="1200" dirty="0">
                        <a:solidFill>
                          <a:schemeClr val="bg1"/>
                        </a:solidFill>
                        <a:latin typeface="+mj-lt"/>
                      </a:endParaRPr>
                    </a:p>
                  </a:txBody>
                  <a:tcPr anchor="b">
                    <a:noFill/>
                  </a:tcPr>
                </a:tc>
                <a:tc>
                  <a:txBody>
                    <a:bodyPr/>
                    <a:lstStyle/>
                    <a:p>
                      <a:pPr algn="ctr"/>
                      <a:endParaRPr lang="en-US" sz="1200" dirty="0">
                        <a:solidFill>
                          <a:schemeClr val="bg1"/>
                        </a:solidFill>
                        <a:latin typeface="+mj-lt"/>
                      </a:endParaRPr>
                    </a:p>
                  </a:txBody>
                  <a:tcPr anchor="ctr">
                    <a:noFill/>
                  </a:tcPr>
                </a:tc>
                <a:tc>
                  <a:txBody>
                    <a:bodyPr/>
                    <a:lstStyle/>
                    <a:p>
                      <a:pPr algn="ctr"/>
                      <a:endParaRPr lang="en-US" sz="1200" dirty="0">
                        <a:solidFill>
                          <a:schemeClr val="bg1"/>
                        </a:solidFill>
                        <a:latin typeface="+mj-lt"/>
                      </a:endParaRPr>
                    </a:p>
                  </a:txBody>
                  <a:tcPr anchor="ctr">
                    <a:noFill/>
                  </a:tcPr>
                </a:tc>
                <a:extLst>
                  <a:ext uri="{0D108BD9-81ED-4DB2-BD59-A6C34878D82A}">
                    <a16:rowId xmlns:a16="http://schemas.microsoft.com/office/drawing/2014/main" val="1649617222"/>
                  </a:ext>
                </a:extLst>
              </a:tr>
              <a:tr h="494604">
                <a:tc>
                  <a:txBody>
                    <a:bodyPr/>
                    <a:lstStyle/>
                    <a:p>
                      <a:pPr algn="ctr" fontAlgn="b"/>
                      <a:r>
                        <a:rPr lang="en-GB" sz="1200" b="1" u="none" strike="noStrike" dirty="0">
                          <a:solidFill>
                            <a:schemeClr val="tx2">
                              <a:lumMod val="50000"/>
                            </a:schemeClr>
                          </a:solidFill>
                          <a:effectLst/>
                          <a:latin typeface="+mj-lt"/>
                        </a:rPr>
                        <a:t>TNF-</a:t>
                      </a:r>
                      <a:r>
                        <a:rPr lang="el-GR" sz="1200" b="1" u="none" strike="noStrike" dirty="0">
                          <a:solidFill>
                            <a:schemeClr val="tx2">
                              <a:lumMod val="50000"/>
                            </a:schemeClr>
                          </a:solidFill>
                          <a:effectLst/>
                          <a:latin typeface="+mj-lt"/>
                        </a:rPr>
                        <a:t>α</a:t>
                      </a:r>
                      <a:endParaRPr lang="en-GB" sz="1200" b="1"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algn="ctr" fontAlgn="b"/>
                      <a:r>
                        <a:rPr lang="en-GB" sz="1200" b="0" i="0" u="none" strike="noStrike" kern="1200" dirty="0">
                          <a:solidFill>
                            <a:schemeClr val="tx2">
                              <a:lumMod val="50000"/>
                            </a:schemeClr>
                          </a:solidFill>
                          <a:effectLst/>
                          <a:latin typeface="+mj-lt"/>
                          <a:ea typeface="+mn-ea"/>
                          <a:cs typeface="+mn-cs"/>
                        </a:rPr>
                        <a:t>Common PCOS features such as hyperandrogenism, increased insulin resistance and obesity</a:t>
                      </a:r>
                      <a:endParaRPr lang="en-GB" sz="1200" b="0"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Calibri" panose="020F0502020204030204"/>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2724370242"/>
                  </a:ext>
                </a:extLst>
              </a:tr>
              <a:tr h="37084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u="none" strike="noStrike" dirty="0">
                          <a:solidFill>
                            <a:schemeClr val="tx2">
                              <a:lumMod val="50000"/>
                            </a:schemeClr>
                          </a:solidFill>
                          <a:effectLst/>
                          <a:latin typeface="+mj-lt"/>
                        </a:rPr>
                        <a:t>IL-6</a:t>
                      </a:r>
                      <a:endParaRPr lang="en-GB" sz="1200" b="1"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algn="ctr" fontAlgn="b"/>
                      <a:r>
                        <a:rPr lang="en-GB" sz="1200" b="0" i="0" u="none" strike="noStrike" dirty="0">
                          <a:solidFill>
                            <a:schemeClr val="tx2">
                              <a:lumMod val="50000"/>
                            </a:schemeClr>
                          </a:solidFill>
                          <a:effectLst/>
                          <a:latin typeface="+mj-lt"/>
                        </a:rPr>
                        <a:t>Inflammation</a:t>
                      </a: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srgbClr val="44546A"/>
                        </a:solidFill>
                        <a:effectLst/>
                        <a:uLnTx/>
                        <a:uFillTx/>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456673548"/>
                  </a:ext>
                </a:extLst>
              </a:tr>
              <a:tr h="370840">
                <a:tc>
                  <a:txBody>
                    <a:bodyPr/>
                    <a:lstStyle/>
                    <a:p>
                      <a:pPr algn="ctr" fontAlgn="ctr"/>
                      <a:r>
                        <a:rPr lang="en-GB" sz="1200" b="1" u="none" strike="noStrike" dirty="0">
                          <a:solidFill>
                            <a:schemeClr val="tx2">
                              <a:lumMod val="50000"/>
                            </a:schemeClr>
                          </a:solidFill>
                          <a:effectLst/>
                          <a:latin typeface="+mj-lt"/>
                        </a:rPr>
                        <a:t>DENND1A</a:t>
                      </a:r>
                      <a:endParaRPr lang="en-GB" sz="1200" b="1"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algn="ctr" fontAlgn="b"/>
                      <a:r>
                        <a:rPr lang="en-GB" sz="1200" b="0" i="0" u="none" strike="noStrike" dirty="0">
                          <a:solidFill>
                            <a:schemeClr val="tx2">
                              <a:lumMod val="50000"/>
                            </a:schemeClr>
                          </a:solidFill>
                          <a:effectLst/>
                          <a:latin typeface="+mj-lt"/>
                        </a:rPr>
                        <a:t>Metabolic Dysfunction affecting 33% of women with PCOS</a:t>
                      </a:r>
                    </a:p>
                  </a:txBody>
                  <a:tcPr marL="6830" marR="6830" marT="683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3130662109"/>
                  </a:ext>
                </a:extLst>
              </a:tr>
              <a:tr h="370840">
                <a:tc>
                  <a:txBody>
                    <a:bodyPr/>
                    <a:lstStyle/>
                    <a:p>
                      <a:pPr algn="ctr" fontAlgn="ctr"/>
                      <a:r>
                        <a:rPr lang="en-GB" sz="1200" b="1" u="none" strike="noStrike" dirty="0">
                          <a:solidFill>
                            <a:schemeClr val="tx2">
                              <a:lumMod val="50000"/>
                            </a:schemeClr>
                          </a:solidFill>
                          <a:effectLst/>
                          <a:latin typeface="+mj-lt"/>
                        </a:rPr>
                        <a:t>THADA</a:t>
                      </a:r>
                      <a:endParaRPr lang="en-GB" sz="1200" b="1" i="0" u="none" strike="noStrike" dirty="0">
                        <a:solidFill>
                          <a:schemeClr val="tx2">
                            <a:lumMod val="50000"/>
                          </a:schemeClr>
                        </a:solidFill>
                        <a:effectLst/>
                        <a:latin typeface="+mj-lt"/>
                      </a:endParaRPr>
                    </a:p>
                  </a:txBody>
                  <a:tcPr marL="6830" marR="6830" marT="6830" marB="0" anchor="ctr">
                    <a:solidFill>
                      <a:schemeClr val="accent6">
                        <a:lumMod val="20000"/>
                        <a:lumOff val="80000"/>
                      </a:schemeClr>
                    </a:solidFill>
                  </a:tcPr>
                </a:tc>
                <a:tc>
                  <a:txBody>
                    <a:bodyPr/>
                    <a:lstStyle/>
                    <a:p>
                      <a:pPr algn="ctr" fontAlgn="b"/>
                      <a:r>
                        <a:rPr lang="en-GB" sz="1200" b="0" i="0" u="none" strike="noStrike" dirty="0">
                          <a:solidFill>
                            <a:schemeClr val="tx2">
                              <a:lumMod val="50000"/>
                            </a:schemeClr>
                          </a:solidFill>
                          <a:effectLst/>
                          <a:latin typeface="Calibri Light" panose="020F0302020204030204" pitchFamily="34" charset="0"/>
                        </a:rPr>
                        <a:t>Androgens and Gonadotrophins dysregulation</a:t>
                      </a:r>
                    </a:p>
                  </a:txBody>
                  <a:tcPr marL="9525" marR="9525" marT="9525"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Wingdings 2" panose="05020102010507070707" pitchFamily="18" charset="2"/>
                          <a:ea typeface="+mn-ea"/>
                          <a:cs typeface="+mn-cs"/>
                        </a:rPr>
                        <a:t>P</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txBody>
                  <a:tcPr anchor="ctr">
                    <a:solidFill>
                      <a:schemeClr val="accent6">
                        <a:lumMod val="50000"/>
                      </a:schemeClr>
                    </a:solidFill>
                  </a:tcPr>
                </a:tc>
                <a:extLst>
                  <a:ext uri="{0D108BD9-81ED-4DB2-BD59-A6C34878D82A}">
                    <a16:rowId xmlns:a16="http://schemas.microsoft.com/office/drawing/2014/main" val="704066547"/>
                  </a:ext>
                </a:extLst>
              </a:tr>
            </a:tbl>
          </a:graphicData>
        </a:graphic>
      </p:graphicFrame>
      <p:pic>
        <p:nvPicPr>
          <p:cNvPr id="11" name="Picture 10">
            <a:extLst>
              <a:ext uri="{FF2B5EF4-FFF2-40B4-BE49-F238E27FC236}">
                <a16:creationId xmlns:a16="http://schemas.microsoft.com/office/drawing/2014/main" id="{B2C71A27-739F-134C-89A2-20DDC0504878}"/>
              </a:ext>
            </a:extLst>
          </p:cNvPr>
          <p:cNvPicPr>
            <a:picLocks noChangeAspect="1"/>
          </p:cNvPicPr>
          <p:nvPr/>
        </p:nvPicPr>
        <p:blipFill>
          <a:blip r:embed="rId5"/>
          <a:stretch>
            <a:fillRect/>
          </a:stretch>
        </p:blipFill>
        <p:spPr>
          <a:xfrm>
            <a:off x="5367029" y="3719268"/>
            <a:ext cx="889405" cy="306908"/>
          </a:xfrm>
          <a:prstGeom prst="rect">
            <a:avLst/>
          </a:prstGeom>
        </p:spPr>
      </p:pic>
      <p:sp>
        <p:nvSpPr>
          <p:cNvPr id="6" name="TextBox 5">
            <a:extLst>
              <a:ext uri="{FF2B5EF4-FFF2-40B4-BE49-F238E27FC236}">
                <a16:creationId xmlns:a16="http://schemas.microsoft.com/office/drawing/2014/main" id="{A4797FC7-DF05-1949-A163-932B3F7EA841}"/>
              </a:ext>
            </a:extLst>
          </p:cNvPr>
          <p:cNvSpPr txBox="1"/>
          <p:nvPr/>
        </p:nvSpPr>
        <p:spPr>
          <a:xfrm>
            <a:off x="513489" y="3688056"/>
            <a:ext cx="7347127" cy="369332"/>
          </a:xfrm>
          <a:prstGeom prst="rect">
            <a:avLst/>
          </a:prstGeom>
          <a:noFill/>
        </p:spPr>
        <p:txBody>
          <a:bodyPr wrap="square" rtlCol="0">
            <a:spAutoFit/>
          </a:bodyPr>
          <a:lstStyle/>
          <a:p>
            <a:r>
              <a:rPr lang="en-US" dirty="0">
                <a:solidFill>
                  <a:srgbClr val="90C264"/>
                </a:solidFill>
                <a:latin typeface="+mj-lt"/>
              </a:rPr>
              <a:t>Polycystic Ovarian Syndrome (PCOS)</a:t>
            </a:r>
          </a:p>
        </p:txBody>
      </p:sp>
      <p:sp>
        <p:nvSpPr>
          <p:cNvPr id="3" name="TextBox 2">
            <a:extLst>
              <a:ext uri="{FF2B5EF4-FFF2-40B4-BE49-F238E27FC236}">
                <a16:creationId xmlns:a16="http://schemas.microsoft.com/office/drawing/2014/main" id="{03B961A7-1443-F844-9F29-FCAF0E4B875A}"/>
              </a:ext>
            </a:extLst>
          </p:cNvPr>
          <p:cNvSpPr txBox="1"/>
          <p:nvPr/>
        </p:nvSpPr>
        <p:spPr>
          <a:xfrm>
            <a:off x="6609489" y="2918071"/>
            <a:ext cx="1490915" cy="307777"/>
          </a:xfrm>
          <a:prstGeom prst="rect">
            <a:avLst/>
          </a:prstGeom>
          <a:noFill/>
        </p:spPr>
        <p:txBody>
          <a:bodyPr wrap="square" rtlCol="0">
            <a:spAutoFit/>
          </a:bodyPr>
          <a:lstStyle/>
          <a:p>
            <a:pPr algn="r"/>
            <a:r>
              <a:rPr lang="en-US" sz="1400" b="1" dirty="0">
                <a:solidFill>
                  <a:schemeClr val="accent6">
                    <a:lumMod val="75000"/>
                  </a:schemeClr>
                </a:solidFill>
                <a:latin typeface="+mj-lt"/>
              </a:rPr>
              <a:t>Intolerance Range</a:t>
            </a:r>
          </a:p>
        </p:txBody>
      </p:sp>
      <p:sp>
        <p:nvSpPr>
          <p:cNvPr id="20" name="TextBox 19">
            <a:extLst>
              <a:ext uri="{FF2B5EF4-FFF2-40B4-BE49-F238E27FC236}">
                <a16:creationId xmlns:a16="http://schemas.microsoft.com/office/drawing/2014/main" id="{A2B64E80-A849-F545-8221-D8F20D137128}"/>
              </a:ext>
            </a:extLst>
          </p:cNvPr>
          <p:cNvSpPr txBox="1"/>
          <p:nvPr/>
        </p:nvSpPr>
        <p:spPr>
          <a:xfrm>
            <a:off x="4154373" y="5768331"/>
            <a:ext cx="3265287" cy="307777"/>
          </a:xfrm>
          <a:prstGeom prst="rect">
            <a:avLst/>
          </a:prstGeom>
          <a:noFill/>
        </p:spPr>
        <p:txBody>
          <a:bodyPr wrap="square" rtlCol="0">
            <a:spAutoFit/>
          </a:bodyPr>
          <a:lstStyle/>
          <a:p>
            <a:pPr algn="r"/>
            <a:r>
              <a:rPr lang="en-US" sz="1400" b="1" dirty="0">
                <a:solidFill>
                  <a:schemeClr val="accent6">
                    <a:lumMod val="75000"/>
                  </a:schemeClr>
                </a:solidFill>
                <a:latin typeface="+mj-lt"/>
              </a:rPr>
              <a:t>Female Reproductive Health</a:t>
            </a:r>
          </a:p>
        </p:txBody>
      </p:sp>
      <p:pic>
        <p:nvPicPr>
          <p:cNvPr id="22" name="Picture 21" descr="A picture containing logo&#10;&#10;Description automatically generated">
            <a:extLst>
              <a:ext uri="{FF2B5EF4-FFF2-40B4-BE49-F238E27FC236}">
                <a16:creationId xmlns:a16="http://schemas.microsoft.com/office/drawing/2014/main" id="{32B1DA93-5EC7-0F4B-BB60-59EA850E4811}"/>
              </a:ext>
            </a:extLst>
          </p:cNvPr>
          <p:cNvPicPr>
            <a:picLocks noChangeAspect="1"/>
          </p:cNvPicPr>
          <p:nvPr/>
        </p:nvPicPr>
        <p:blipFill rotWithShape="1">
          <a:blip r:embed="rId6">
            <a:extLst>
              <a:ext uri="{28A0092B-C50C-407E-A947-70E740481C1C}">
                <a14:useLocalDpi xmlns:a14="http://schemas.microsoft.com/office/drawing/2010/main" val="0"/>
              </a:ext>
            </a:extLst>
          </a:blip>
          <a:srcRect l="21908" t="1" r="18249" b="-1226"/>
          <a:stretch/>
        </p:blipFill>
        <p:spPr>
          <a:xfrm>
            <a:off x="6237858" y="1332808"/>
            <a:ext cx="859974" cy="314258"/>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B9441C99-9E4F-D94D-8D6C-F2AF4C58C9C2}"/>
              </a:ext>
            </a:extLst>
          </p:cNvPr>
          <p:cNvPicPr>
            <a:picLocks noChangeAspect="1"/>
          </p:cNvPicPr>
          <p:nvPr/>
        </p:nvPicPr>
        <p:blipFill rotWithShape="1">
          <a:blip r:embed="rId6">
            <a:extLst>
              <a:ext uri="{28A0092B-C50C-407E-A947-70E740481C1C}">
                <a14:useLocalDpi xmlns:a14="http://schemas.microsoft.com/office/drawing/2010/main" val="0"/>
              </a:ext>
            </a:extLst>
          </a:blip>
          <a:srcRect l="21908" t="1" r="18249" b="-1226"/>
          <a:stretch/>
        </p:blipFill>
        <p:spPr>
          <a:xfrm>
            <a:off x="6428942" y="3723561"/>
            <a:ext cx="859974" cy="314258"/>
          </a:xfrm>
          <a:prstGeom prst="rect">
            <a:avLst/>
          </a:prstGeom>
        </p:spPr>
      </p:pic>
      <p:sp>
        <p:nvSpPr>
          <p:cNvPr id="24" name="TextBox 23">
            <a:extLst>
              <a:ext uri="{FF2B5EF4-FFF2-40B4-BE49-F238E27FC236}">
                <a16:creationId xmlns:a16="http://schemas.microsoft.com/office/drawing/2014/main" id="{3B9A35AD-56F3-CD45-954D-8918E4A63EA8}"/>
              </a:ext>
            </a:extLst>
          </p:cNvPr>
          <p:cNvSpPr txBox="1"/>
          <p:nvPr/>
        </p:nvSpPr>
        <p:spPr>
          <a:xfrm>
            <a:off x="500950" y="5784140"/>
            <a:ext cx="4118236" cy="430887"/>
          </a:xfrm>
          <a:prstGeom prst="rect">
            <a:avLst/>
          </a:prstGeom>
          <a:noFill/>
        </p:spPr>
        <p:txBody>
          <a:bodyPr wrap="square" rtlCol="0">
            <a:spAutoFit/>
          </a:bodyPr>
          <a:lstStyle/>
          <a:p>
            <a:r>
              <a:rPr lang="en-US" sz="1100" dirty="0">
                <a:solidFill>
                  <a:srgbClr val="90C264"/>
                </a:solidFill>
                <a:latin typeface="+mj-lt"/>
              </a:rPr>
              <a:t>Note: Supreme fertility assess other related markers as part of their PCOS assessment likely due fixed markers</a:t>
            </a:r>
          </a:p>
        </p:txBody>
      </p:sp>
      <p:sp>
        <p:nvSpPr>
          <p:cNvPr id="25" name="Title 1">
            <a:extLst>
              <a:ext uri="{FF2B5EF4-FFF2-40B4-BE49-F238E27FC236}">
                <a16:creationId xmlns:a16="http://schemas.microsoft.com/office/drawing/2014/main" id="{6E05A7AB-DE56-684A-9BC5-FE649E4B5AEC}"/>
              </a:ext>
            </a:extLst>
          </p:cNvPr>
          <p:cNvSpPr txBox="1">
            <a:spLocks/>
          </p:cNvSpPr>
          <p:nvPr/>
        </p:nvSpPr>
        <p:spPr>
          <a:xfrm>
            <a:off x="632598" y="97611"/>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Ability to create superior products</a:t>
            </a:r>
          </a:p>
        </p:txBody>
      </p:sp>
      <p:sp>
        <p:nvSpPr>
          <p:cNvPr id="27" name="TextBox 3">
            <a:extLst>
              <a:ext uri="{FF2B5EF4-FFF2-40B4-BE49-F238E27FC236}">
                <a16:creationId xmlns:a16="http://schemas.microsoft.com/office/drawing/2014/main" id="{F578F650-AE9C-1E49-AEC4-F14911129C69}"/>
              </a:ext>
            </a:extLst>
          </p:cNvPr>
          <p:cNvSpPr txBox="1">
            <a:spLocks noChangeArrowheads="1"/>
          </p:cNvSpPr>
          <p:nvPr/>
        </p:nvSpPr>
        <p:spPr bwMode="auto">
          <a:xfrm>
            <a:off x="8399277" y="2794921"/>
            <a:ext cx="3344488"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r>
              <a:rPr lang="en-US" altLang="en-US" sz="1600" dirty="0">
                <a:solidFill>
                  <a:schemeClr val="accent6">
                    <a:lumMod val="75000"/>
                  </a:schemeClr>
                </a:solidFill>
                <a:latin typeface="+mj-lt"/>
              </a:rPr>
              <a:t>Our skilled team identifies the most accurate, proven up-to-date evidence base which enables us to bring the most relevant markers into our portfolio</a:t>
            </a:r>
          </a:p>
          <a:p>
            <a:pPr marL="0" indent="0"/>
            <a:endParaRPr lang="en-US" altLang="en-US" sz="1600" dirty="0">
              <a:solidFill>
                <a:schemeClr val="accent6">
                  <a:lumMod val="75000"/>
                </a:schemeClr>
              </a:solidFill>
              <a:latin typeface="+mj-lt"/>
            </a:endParaRPr>
          </a:p>
          <a:p>
            <a:pPr marL="0" indent="0"/>
            <a:r>
              <a:rPr lang="en-US" altLang="en-US" sz="1600" dirty="0">
                <a:solidFill>
                  <a:schemeClr val="accent6">
                    <a:lumMod val="75000"/>
                  </a:schemeClr>
                </a:solidFill>
                <a:latin typeface="+mj-lt"/>
              </a:rPr>
              <a:t>This allows us to offer a clinically evidenced, meaningful panel, and support it with references to provide an accurate picture of the customer’s genetic make-up</a:t>
            </a:r>
          </a:p>
          <a:p>
            <a:pPr>
              <a:buFont typeface="Arial" panose="020B0604020202020204" pitchFamily="34" charset="0"/>
              <a:buChar char="•"/>
            </a:pPr>
            <a:endParaRPr lang="en-US" altLang="en-US" sz="1500" dirty="0">
              <a:solidFill>
                <a:schemeClr val="accent6">
                  <a:lumMod val="75000"/>
                </a:schemeClr>
              </a:solidFill>
              <a:latin typeface="+mj-lt"/>
            </a:endParaRPr>
          </a:p>
        </p:txBody>
      </p:sp>
      <p:sp>
        <p:nvSpPr>
          <p:cNvPr id="28" name="Rectangle 27">
            <a:extLst>
              <a:ext uri="{FF2B5EF4-FFF2-40B4-BE49-F238E27FC236}">
                <a16:creationId xmlns:a16="http://schemas.microsoft.com/office/drawing/2014/main" id="{0D96F5B6-2937-1A4F-8150-9B6623F0233E}"/>
              </a:ext>
            </a:extLst>
          </p:cNvPr>
          <p:cNvSpPr/>
          <p:nvPr/>
        </p:nvSpPr>
        <p:spPr>
          <a:xfrm flipH="1">
            <a:off x="8159487" y="1731168"/>
            <a:ext cx="45719" cy="40371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6">
                  <a:lumMod val="75000"/>
                </a:schemeClr>
              </a:solidFill>
              <a:latin typeface="+mj-lt"/>
            </a:endParaRPr>
          </a:p>
        </p:txBody>
      </p:sp>
      <p:sp>
        <p:nvSpPr>
          <p:cNvPr id="4" name="Slide Number Placeholder 3">
            <a:extLst>
              <a:ext uri="{FF2B5EF4-FFF2-40B4-BE49-F238E27FC236}">
                <a16:creationId xmlns:a16="http://schemas.microsoft.com/office/drawing/2014/main" id="{09383D05-45CA-A042-96D4-02B495D2CB08}"/>
              </a:ext>
            </a:extLst>
          </p:cNvPr>
          <p:cNvSpPr>
            <a:spLocks noGrp="1"/>
          </p:cNvSpPr>
          <p:nvPr>
            <p:ph type="sldNum" sz="quarter" idx="12"/>
          </p:nvPr>
        </p:nvSpPr>
        <p:spPr/>
        <p:txBody>
          <a:bodyPr/>
          <a:lstStyle/>
          <a:p>
            <a:fld id="{3AB4A909-B946-A548-B227-958A73D4D5B9}" type="slidenum">
              <a:rPr lang="en-US" smtClean="0"/>
              <a:t>15</a:t>
            </a:fld>
            <a:endParaRPr lang="en-US" dirty="0"/>
          </a:p>
        </p:txBody>
      </p:sp>
      <p:pic>
        <p:nvPicPr>
          <p:cNvPr id="29" name="Picture 28" descr="A picture containing logo&#10;&#10;Description automatically generated">
            <a:extLst>
              <a:ext uri="{FF2B5EF4-FFF2-40B4-BE49-F238E27FC236}">
                <a16:creationId xmlns:a16="http://schemas.microsoft.com/office/drawing/2014/main" id="{1A27F4FF-9763-FB43-837C-40771BB46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31" name="Rectangle 30">
            <a:extLst>
              <a:ext uri="{FF2B5EF4-FFF2-40B4-BE49-F238E27FC236}">
                <a16:creationId xmlns:a16="http://schemas.microsoft.com/office/drawing/2014/main" id="{51BFEF8F-881E-E843-BBD3-2873225AAB4C}"/>
              </a:ext>
            </a:extLst>
          </p:cNvPr>
          <p:cNvSpPr/>
          <p:nvPr/>
        </p:nvSpPr>
        <p:spPr>
          <a:xfrm>
            <a:off x="8844578" y="1680710"/>
            <a:ext cx="2235799" cy="646331"/>
          </a:xfrm>
          <a:prstGeom prst="rect">
            <a:avLst/>
          </a:prstGeom>
        </p:spPr>
        <p:txBody>
          <a:bodyPr wrap="square">
            <a:spAutoFit/>
          </a:bodyPr>
          <a:lstStyle/>
          <a:p>
            <a:r>
              <a:rPr lang="en-US" sz="1200" b="1" i="1" dirty="0">
                <a:solidFill>
                  <a:schemeClr val="tx2">
                    <a:lumMod val="75000"/>
                  </a:schemeClr>
                </a:solidFill>
                <a:latin typeface="+mj-lt"/>
              </a:rPr>
              <a:t>Tests with 99% accuracy are brought to market by trusted, accredited, approved provider</a:t>
            </a:r>
          </a:p>
        </p:txBody>
      </p:sp>
      <p:sp>
        <p:nvSpPr>
          <p:cNvPr id="32" name="Slide Number Placeholder 5">
            <a:extLst>
              <a:ext uri="{FF2B5EF4-FFF2-40B4-BE49-F238E27FC236}">
                <a16:creationId xmlns:a16="http://schemas.microsoft.com/office/drawing/2014/main" id="{DD8CDEC7-40F3-4FEA-BFE8-00270380C121}"/>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15</a:t>
            </a:fld>
            <a:endParaRPr lang="en-US" dirty="0"/>
          </a:p>
        </p:txBody>
      </p:sp>
    </p:spTree>
    <p:extLst>
      <p:ext uri="{BB962C8B-B14F-4D97-AF65-F5344CB8AC3E}">
        <p14:creationId xmlns:p14="http://schemas.microsoft.com/office/powerpoint/2010/main" val="308927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Why customers will choose MyHealthChecked</a:t>
            </a:r>
          </a:p>
        </p:txBody>
      </p:sp>
      <p:grpSp>
        <p:nvGrpSpPr>
          <p:cNvPr id="3" name="Group 2">
            <a:extLst>
              <a:ext uri="{FF2B5EF4-FFF2-40B4-BE49-F238E27FC236}">
                <a16:creationId xmlns:a16="http://schemas.microsoft.com/office/drawing/2014/main" id="{4A15EDBD-DDA6-7F4A-AF4E-038BA44D17E8}"/>
              </a:ext>
            </a:extLst>
          </p:cNvPr>
          <p:cNvGrpSpPr/>
          <p:nvPr/>
        </p:nvGrpSpPr>
        <p:grpSpPr>
          <a:xfrm>
            <a:off x="712110" y="1613647"/>
            <a:ext cx="7811702" cy="4297602"/>
            <a:chOff x="762667" y="1084607"/>
            <a:chExt cx="10177569" cy="4961317"/>
          </a:xfrm>
        </p:grpSpPr>
        <p:cxnSp>
          <p:nvCxnSpPr>
            <p:cNvPr id="23" name="Straight Connector 22">
              <a:extLst>
                <a:ext uri="{FF2B5EF4-FFF2-40B4-BE49-F238E27FC236}">
                  <a16:creationId xmlns:a16="http://schemas.microsoft.com/office/drawing/2014/main" id="{358657E3-80AA-1D4F-A689-1EA0D28FC1A1}"/>
                </a:ext>
              </a:extLst>
            </p:cNvPr>
            <p:cNvCxnSpPr>
              <a:cxnSpLocks/>
            </p:cNvCxnSpPr>
            <p:nvPr/>
          </p:nvCxnSpPr>
          <p:spPr>
            <a:xfrm flipV="1">
              <a:off x="6106940" y="1946382"/>
              <a:ext cx="0" cy="3353393"/>
            </a:xfrm>
            <a:prstGeom prst="line">
              <a:avLst/>
            </a:prstGeom>
            <a:ln>
              <a:solidFill>
                <a:srgbClr val="90C26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2231D5-F7DB-094E-95E4-370CBA10D4FA}"/>
                </a:ext>
              </a:extLst>
            </p:cNvPr>
            <p:cNvCxnSpPr>
              <a:cxnSpLocks/>
            </p:cNvCxnSpPr>
            <p:nvPr/>
          </p:nvCxnSpPr>
          <p:spPr>
            <a:xfrm flipH="1">
              <a:off x="3852730" y="3666417"/>
              <a:ext cx="4677337" cy="0"/>
            </a:xfrm>
            <a:prstGeom prst="line">
              <a:avLst/>
            </a:prstGeom>
            <a:ln>
              <a:solidFill>
                <a:srgbClr val="90C2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6C3AFD-EC8F-AF4B-AD06-7F7C849B48D8}"/>
                </a:ext>
              </a:extLst>
            </p:cNvPr>
            <p:cNvCxnSpPr>
              <a:cxnSpLocks/>
            </p:cNvCxnSpPr>
            <p:nvPr/>
          </p:nvCxnSpPr>
          <p:spPr>
            <a:xfrm flipV="1">
              <a:off x="4092872" y="2333435"/>
              <a:ext cx="3928736" cy="2273415"/>
            </a:xfrm>
            <a:prstGeom prst="line">
              <a:avLst/>
            </a:prstGeom>
            <a:ln>
              <a:solidFill>
                <a:srgbClr val="90C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B8E7C6-8ACE-2B4E-B739-4188DDEBE287}"/>
                </a:ext>
              </a:extLst>
            </p:cNvPr>
            <p:cNvCxnSpPr>
              <a:cxnSpLocks/>
            </p:cNvCxnSpPr>
            <p:nvPr/>
          </p:nvCxnSpPr>
          <p:spPr>
            <a:xfrm flipH="1" flipV="1">
              <a:off x="4177903" y="2543250"/>
              <a:ext cx="3997796" cy="2073338"/>
            </a:xfrm>
            <a:prstGeom prst="line">
              <a:avLst/>
            </a:prstGeom>
            <a:ln>
              <a:solidFill>
                <a:srgbClr val="90C264"/>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980D780-92CC-B84D-8C87-0F86F75453CB}"/>
                </a:ext>
              </a:extLst>
            </p:cNvPr>
            <p:cNvSpPr/>
            <p:nvPr/>
          </p:nvSpPr>
          <p:spPr>
            <a:xfrm>
              <a:off x="4490515" y="2488156"/>
              <a:ext cx="3426546" cy="2269844"/>
            </a:xfrm>
            <a:prstGeom prst="ellipse">
              <a:avLst/>
            </a:prstGeom>
            <a:solidFill>
              <a:schemeClr val="bg1"/>
            </a:solidFill>
            <a:ln>
              <a:solidFill>
                <a:srgbClr val="90C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pic>
          <p:nvPicPr>
            <p:cNvPr id="16" name="Picture 15" descr="A picture containing logo&#10;&#10;Description automatically generated">
              <a:extLst>
                <a:ext uri="{FF2B5EF4-FFF2-40B4-BE49-F238E27FC236}">
                  <a16:creationId xmlns:a16="http://schemas.microsoft.com/office/drawing/2014/main" id="{C8750E09-B37B-A148-B30E-AF59CC029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873" y="2913440"/>
              <a:ext cx="4511220" cy="998015"/>
            </a:xfrm>
            <a:prstGeom prst="rect">
              <a:avLst/>
            </a:prstGeom>
          </p:spPr>
        </p:pic>
        <p:sp>
          <p:nvSpPr>
            <p:cNvPr id="17" name="Rectangle 16">
              <a:extLst>
                <a:ext uri="{FF2B5EF4-FFF2-40B4-BE49-F238E27FC236}">
                  <a16:creationId xmlns:a16="http://schemas.microsoft.com/office/drawing/2014/main" id="{C0F254D6-424E-D547-A9DF-B00CA066783A}"/>
                </a:ext>
              </a:extLst>
            </p:cNvPr>
            <p:cNvSpPr/>
            <p:nvPr/>
          </p:nvSpPr>
          <p:spPr>
            <a:xfrm>
              <a:off x="2316444" y="1509490"/>
              <a:ext cx="3132859" cy="959335"/>
            </a:xfrm>
            <a:prstGeom prst="rect">
              <a:avLst/>
            </a:prstGeom>
          </p:spPr>
          <p:txBody>
            <a:bodyPr wrap="square">
              <a:spAutoFit/>
            </a:bodyPr>
            <a:lstStyle/>
            <a:p>
              <a:pPr marL="285750" indent="-285750">
                <a:buFont typeface="Arial" panose="020B0604020202020204" pitchFamily="34" charset="0"/>
                <a:buChar char="•"/>
              </a:pPr>
              <a:endParaRPr lang="en-US" sz="1200" dirty="0">
                <a:solidFill>
                  <a:schemeClr val="tx2">
                    <a:lumMod val="75000"/>
                  </a:schemeClr>
                </a:solidFill>
                <a:latin typeface="+mj-lt"/>
              </a:endParaRPr>
            </a:p>
            <a:p>
              <a:r>
                <a:rPr lang="en-US" sz="1200" b="1" i="1" dirty="0">
                  <a:solidFill>
                    <a:srgbClr val="90C264"/>
                  </a:solidFill>
                  <a:latin typeface="+mj-lt"/>
                </a:rPr>
                <a:t>Simple</a:t>
              </a:r>
              <a:r>
                <a:rPr lang="en-US" sz="1200" b="1" dirty="0">
                  <a:solidFill>
                    <a:srgbClr val="90C264"/>
                  </a:solidFill>
                  <a:latin typeface="+mj-lt"/>
                </a:rPr>
                <a:t> </a:t>
              </a:r>
              <a:endParaRPr lang="en-US" sz="1200" b="1" dirty="0">
                <a:solidFill>
                  <a:schemeClr val="tx2">
                    <a:lumMod val="75000"/>
                  </a:schemeClr>
                </a:solidFill>
                <a:latin typeface="+mj-lt"/>
              </a:endParaRPr>
            </a:p>
            <a:p>
              <a:r>
                <a:rPr lang="en-US" sz="1200" i="1" dirty="0">
                  <a:solidFill>
                    <a:schemeClr val="tx2">
                      <a:lumMod val="75000"/>
                    </a:schemeClr>
                  </a:solidFill>
                  <a:latin typeface="+mj-lt"/>
                </a:rPr>
                <a:t>clear, actionable results</a:t>
              </a:r>
            </a:p>
            <a:p>
              <a:r>
                <a:rPr lang="en-US" sz="1200" i="1" dirty="0">
                  <a:solidFill>
                    <a:schemeClr val="tx2">
                      <a:lumMod val="75000"/>
                    </a:schemeClr>
                  </a:solidFill>
                  <a:latin typeface="+mj-lt"/>
                </a:rPr>
                <a:t>from each test</a:t>
              </a:r>
            </a:p>
          </p:txBody>
        </p:sp>
        <p:pic>
          <p:nvPicPr>
            <p:cNvPr id="18" name="Picture 17">
              <a:extLst>
                <a:ext uri="{FF2B5EF4-FFF2-40B4-BE49-F238E27FC236}">
                  <a16:creationId xmlns:a16="http://schemas.microsoft.com/office/drawing/2014/main" id="{3E54DECF-F0DD-664B-A829-5322A07F173B}"/>
                </a:ext>
              </a:extLst>
            </p:cNvPr>
            <p:cNvPicPr>
              <a:picLocks noChangeAspect="1"/>
            </p:cNvPicPr>
            <p:nvPr/>
          </p:nvPicPr>
          <p:blipFill>
            <a:blip r:embed="rId4"/>
            <a:stretch>
              <a:fillRect/>
            </a:stretch>
          </p:blipFill>
          <p:spPr>
            <a:xfrm>
              <a:off x="5600027" y="3965914"/>
              <a:ext cx="1854943" cy="334777"/>
            </a:xfrm>
            <a:prstGeom prst="rect">
              <a:avLst/>
            </a:prstGeom>
          </p:spPr>
        </p:pic>
        <p:sp>
          <p:nvSpPr>
            <p:cNvPr id="19" name="Rectangle 18">
              <a:extLst>
                <a:ext uri="{FF2B5EF4-FFF2-40B4-BE49-F238E27FC236}">
                  <a16:creationId xmlns:a16="http://schemas.microsoft.com/office/drawing/2014/main" id="{A4727446-68C4-D049-B35D-0F2688901523}"/>
                </a:ext>
              </a:extLst>
            </p:cNvPr>
            <p:cNvSpPr/>
            <p:nvPr/>
          </p:nvSpPr>
          <p:spPr>
            <a:xfrm>
              <a:off x="2120339" y="4479768"/>
              <a:ext cx="2852306" cy="1385706"/>
            </a:xfrm>
            <a:prstGeom prst="rect">
              <a:avLst/>
            </a:prstGeom>
          </p:spPr>
          <p:txBody>
            <a:bodyPr wrap="square">
              <a:spAutoFit/>
            </a:bodyPr>
            <a:lstStyle/>
            <a:p>
              <a:r>
                <a:rPr lang="en-US" sz="1200" b="1" i="1" dirty="0">
                  <a:solidFill>
                    <a:srgbClr val="90C264"/>
                  </a:solidFill>
                  <a:latin typeface="+mj-lt"/>
                </a:rPr>
                <a:t>Customisable </a:t>
              </a:r>
              <a:endParaRPr lang="en-US" sz="1200" b="1" i="1" dirty="0">
                <a:solidFill>
                  <a:schemeClr val="tx2">
                    <a:lumMod val="75000"/>
                  </a:schemeClr>
                </a:solidFill>
                <a:latin typeface="+mj-lt"/>
              </a:endParaRPr>
            </a:p>
            <a:p>
              <a:r>
                <a:rPr lang="en-US" sz="1200" i="1" dirty="0">
                  <a:solidFill>
                    <a:schemeClr val="tx2">
                      <a:lumMod val="75000"/>
                    </a:schemeClr>
                  </a:solidFill>
                  <a:latin typeface="+mj-lt"/>
                </a:rPr>
                <a:t>a fully customizable ‘pick and mix’  testing service, allowing the customers to select the test or tests they’re interested in from our store</a:t>
              </a:r>
            </a:p>
          </p:txBody>
        </p:sp>
        <p:sp>
          <p:nvSpPr>
            <p:cNvPr id="20" name="Rectangle 19">
              <a:extLst>
                <a:ext uri="{FF2B5EF4-FFF2-40B4-BE49-F238E27FC236}">
                  <a16:creationId xmlns:a16="http://schemas.microsoft.com/office/drawing/2014/main" id="{72E14997-5764-CE4D-9B17-951490583A4D}"/>
                </a:ext>
              </a:extLst>
            </p:cNvPr>
            <p:cNvSpPr/>
            <p:nvPr/>
          </p:nvSpPr>
          <p:spPr>
            <a:xfrm>
              <a:off x="4936059" y="1084607"/>
              <a:ext cx="2816606" cy="746149"/>
            </a:xfrm>
            <a:prstGeom prst="rect">
              <a:avLst/>
            </a:prstGeom>
          </p:spPr>
          <p:txBody>
            <a:bodyPr wrap="square">
              <a:spAutoFit/>
            </a:bodyPr>
            <a:lstStyle/>
            <a:p>
              <a:r>
                <a:rPr lang="en-US" sz="1200" b="1" i="1" dirty="0">
                  <a:solidFill>
                    <a:srgbClr val="90C264"/>
                  </a:solidFill>
                  <a:latin typeface="+mj-lt"/>
                </a:rPr>
                <a:t>Affordable</a:t>
              </a:r>
            </a:p>
            <a:p>
              <a:r>
                <a:rPr lang="en-US" sz="1200" i="1" dirty="0">
                  <a:solidFill>
                    <a:schemeClr val="tx2">
                      <a:lumMod val="75000"/>
                    </a:schemeClr>
                  </a:solidFill>
                  <a:latin typeface="+mj-lt"/>
                </a:rPr>
                <a:t>premium products and service at affordable prices</a:t>
              </a:r>
            </a:p>
          </p:txBody>
        </p:sp>
        <p:sp>
          <p:nvSpPr>
            <p:cNvPr id="21" name="Rectangle 20">
              <a:extLst>
                <a:ext uri="{FF2B5EF4-FFF2-40B4-BE49-F238E27FC236}">
                  <a16:creationId xmlns:a16="http://schemas.microsoft.com/office/drawing/2014/main" id="{AC270643-C50A-6248-90B0-1EAAF4E81BAC}"/>
                </a:ext>
              </a:extLst>
            </p:cNvPr>
            <p:cNvSpPr/>
            <p:nvPr/>
          </p:nvSpPr>
          <p:spPr>
            <a:xfrm>
              <a:off x="8280246" y="1528784"/>
              <a:ext cx="2283837" cy="1172520"/>
            </a:xfrm>
            <a:prstGeom prst="rect">
              <a:avLst/>
            </a:prstGeom>
          </p:spPr>
          <p:txBody>
            <a:bodyPr wrap="square">
              <a:spAutoFit/>
            </a:bodyPr>
            <a:lstStyle/>
            <a:p>
              <a:r>
                <a:rPr lang="en-US" sz="1200" b="1" i="1" dirty="0">
                  <a:solidFill>
                    <a:srgbClr val="90C264"/>
                  </a:solidFill>
                  <a:latin typeface="+mj-lt"/>
                </a:rPr>
                <a:t>Validated </a:t>
              </a:r>
              <a:endParaRPr lang="en-US" sz="1200" b="1" i="1" dirty="0">
                <a:solidFill>
                  <a:schemeClr val="tx2">
                    <a:lumMod val="75000"/>
                  </a:schemeClr>
                </a:solidFill>
                <a:latin typeface="+mj-lt"/>
              </a:endParaRPr>
            </a:p>
            <a:p>
              <a:r>
                <a:rPr lang="en-US" sz="1200" i="1" dirty="0">
                  <a:solidFill>
                    <a:schemeClr val="tx2">
                      <a:lumMod val="75000"/>
                    </a:schemeClr>
                  </a:solidFill>
                  <a:latin typeface="+mj-lt"/>
                </a:rPr>
                <a:t>well established by scientific experts, supported by publications</a:t>
              </a:r>
            </a:p>
          </p:txBody>
        </p:sp>
        <p:sp>
          <p:nvSpPr>
            <p:cNvPr id="22" name="Rectangle 21">
              <a:extLst>
                <a:ext uri="{FF2B5EF4-FFF2-40B4-BE49-F238E27FC236}">
                  <a16:creationId xmlns:a16="http://schemas.microsoft.com/office/drawing/2014/main" id="{7392B1E7-DA58-C948-9A37-3E1E9F256B4B}"/>
                </a:ext>
              </a:extLst>
            </p:cNvPr>
            <p:cNvSpPr/>
            <p:nvPr/>
          </p:nvSpPr>
          <p:spPr>
            <a:xfrm>
              <a:off x="8181256" y="4429527"/>
              <a:ext cx="2740850" cy="959335"/>
            </a:xfrm>
            <a:prstGeom prst="rect">
              <a:avLst/>
            </a:prstGeom>
          </p:spPr>
          <p:txBody>
            <a:bodyPr wrap="square">
              <a:spAutoFit/>
            </a:bodyPr>
            <a:lstStyle/>
            <a:p>
              <a:r>
                <a:rPr lang="en-US" sz="1200" b="1" i="1" dirty="0">
                  <a:solidFill>
                    <a:srgbClr val="90C264"/>
                  </a:solidFill>
                  <a:latin typeface="+mj-lt"/>
                </a:rPr>
                <a:t>Skilled team</a:t>
              </a:r>
              <a:endParaRPr lang="en-US" sz="1200" b="1" i="1" dirty="0">
                <a:solidFill>
                  <a:schemeClr val="tx2">
                    <a:lumMod val="75000"/>
                  </a:schemeClr>
                </a:solidFill>
                <a:latin typeface="+mj-lt"/>
              </a:endParaRPr>
            </a:p>
            <a:p>
              <a:r>
                <a:rPr lang="en-US" sz="1200" i="1" dirty="0">
                  <a:solidFill>
                    <a:schemeClr val="tx2">
                      <a:lumMod val="75000"/>
                    </a:schemeClr>
                  </a:solidFill>
                  <a:latin typeface="+mj-lt"/>
                </a:rPr>
                <a:t>Samples are processed in our laboratories by highly trained team of scientists</a:t>
              </a:r>
            </a:p>
          </p:txBody>
        </p:sp>
        <p:sp>
          <p:nvSpPr>
            <p:cNvPr id="25" name="Rectangle 24">
              <a:extLst>
                <a:ext uri="{FF2B5EF4-FFF2-40B4-BE49-F238E27FC236}">
                  <a16:creationId xmlns:a16="http://schemas.microsoft.com/office/drawing/2014/main" id="{3CE40566-4541-9446-A2BE-5E0CF7A555AE}"/>
                </a:ext>
              </a:extLst>
            </p:cNvPr>
            <p:cNvSpPr/>
            <p:nvPr/>
          </p:nvSpPr>
          <p:spPr>
            <a:xfrm>
              <a:off x="5449303" y="5299775"/>
              <a:ext cx="3200985" cy="746149"/>
            </a:xfrm>
            <a:prstGeom prst="rect">
              <a:avLst/>
            </a:prstGeom>
          </p:spPr>
          <p:txBody>
            <a:bodyPr wrap="square">
              <a:spAutoFit/>
            </a:bodyPr>
            <a:lstStyle/>
            <a:p>
              <a:r>
                <a:rPr lang="en-US" sz="1200" b="1" i="1" dirty="0">
                  <a:solidFill>
                    <a:srgbClr val="90C264"/>
                  </a:solidFill>
                  <a:latin typeface="+mj-lt"/>
                </a:rPr>
                <a:t>High accuracy tests</a:t>
              </a:r>
              <a:endParaRPr lang="en-US" sz="1200" b="1" i="1" dirty="0">
                <a:solidFill>
                  <a:schemeClr val="tx2">
                    <a:lumMod val="75000"/>
                  </a:schemeClr>
                </a:solidFill>
                <a:latin typeface="+mj-lt"/>
              </a:endParaRPr>
            </a:p>
            <a:p>
              <a:r>
                <a:rPr lang="en-US" sz="1200" i="1" dirty="0">
                  <a:solidFill>
                    <a:schemeClr val="tx2">
                      <a:lumMod val="75000"/>
                    </a:schemeClr>
                  </a:solidFill>
                  <a:latin typeface="+mj-lt"/>
                </a:rPr>
                <a:t>All of our tests are </a:t>
              </a:r>
            </a:p>
            <a:p>
              <a:r>
                <a:rPr lang="en-US" sz="1200" i="1" dirty="0">
                  <a:solidFill>
                    <a:schemeClr val="tx2">
                      <a:lumMod val="75000"/>
                    </a:schemeClr>
                  </a:solidFill>
                  <a:latin typeface="+mj-lt"/>
                </a:rPr>
                <a:t>&gt;99% accurate</a:t>
              </a:r>
            </a:p>
          </p:txBody>
        </p:sp>
        <p:sp>
          <p:nvSpPr>
            <p:cNvPr id="26" name="Rectangle 25">
              <a:extLst>
                <a:ext uri="{FF2B5EF4-FFF2-40B4-BE49-F238E27FC236}">
                  <a16:creationId xmlns:a16="http://schemas.microsoft.com/office/drawing/2014/main" id="{4E74CFC5-DF1C-8C49-9E5F-4191C45D9E32}"/>
                </a:ext>
              </a:extLst>
            </p:cNvPr>
            <p:cNvSpPr/>
            <p:nvPr/>
          </p:nvSpPr>
          <p:spPr>
            <a:xfrm>
              <a:off x="762667" y="2948075"/>
              <a:ext cx="3018965" cy="959335"/>
            </a:xfrm>
            <a:prstGeom prst="rect">
              <a:avLst/>
            </a:prstGeom>
          </p:spPr>
          <p:txBody>
            <a:bodyPr wrap="square">
              <a:spAutoFit/>
            </a:bodyPr>
            <a:lstStyle/>
            <a:p>
              <a:pPr marL="285750" indent="-285750">
                <a:buFont typeface="Arial" panose="020B0604020202020204" pitchFamily="34" charset="0"/>
                <a:buChar char="•"/>
              </a:pPr>
              <a:endParaRPr lang="en-US" sz="1200" dirty="0">
                <a:solidFill>
                  <a:schemeClr val="tx2">
                    <a:lumMod val="75000"/>
                  </a:schemeClr>
                </a:solidFill>
                <a:latin typeface="+mj-lt"/>
              </a:endParaRPr>
            </a:p>
            <a:p>
              <a:r>
                <a:rPr lang="en-US" sz="1200" b="1" i="1" dirty="0">
                  <a:solidFill>
                    <a:srgbClr val="90C264"/>
                  </a:solidFill>
                  <a:latin typeface="+mj-lt"/>
                </a:rPr>
                <a:t>DNA Insights</a:t>
              </a:r>
              <a:r>
                <a:rPr lang="en-US" sz="1200" b="1" dirty="0">
                  <a:solidFill>
                    <a:srgbClr val="90C264"/>
                  </a:solidFill>
                  <a:latin typeface="+mj-lt"/>
                </a:rPr>
                <a:t> </a:t>
              </a:r>
              <a:endParaRPr lang="en-US" sz="1200" b="1" dirty="0">
                <a:solidFill>
                  <a:schemeClr val="tx2">
                    <a:lumMod val="75000"/>
                  </a:schemeClr>
                </a:solidFill>
                <a:latin typeface="+mj-lt"/>
              </a:endParaRPr>
            </a:p>
            <a:p>
              <a:r>
                <a:rPr lang="en-US" sz="1200" i="1" dirty="0">
                  <a:solidFill>
                    <a:schemeClr val="tx2">
                      <a:lumMod val="75000"/>
                    </a:schemeClr>
                  </a:solidFill>
                  <a:latin typeface="+mj-lt"/>
                </a:rPr>
                <a:t>Opt-in, pseudonymized DNA bank for learnings &amp; development</a:t>
              </a:r>
            </a:p>
          </p:txBody>
        </p:sp>
        <p:sp>
          <p:nvSpPr>
            <p:cNvPr id="29" name="Rectangle 28">
              <a:extLst>
                <a:ext uri="{FF2B5EF4-FFF2-40B4-BE49-F238E27FC236}">
                  <a16:creationId xmlns:a16="http://schemas.microsoft.com/office/drawing/2014/main" id="{88DE127B-7FEF-494E-8F39-04AAB75666A9}"/>
                </a:ext>
              </a:extLst>
            </p:cNvPr>
            <p:cNvSpPr/>
            <p:nvPr/>
          </p:nvSpPr>
          <p:spPr>
            <a:xfrm>
              <a:off x="8656399" y="3205604"/>
              <a:ext cx="2283837" cy="532964"/>
            </a:xfrm>
            <a:prstGeom prst="rect">
              <a:avLst/>
            </a:prstGeom>
          </p:spPr>
          <p:txBody>
            <a:bodyPr wrap="square">
              <a:spAutoFit/>
            </a:bodyPr>
            <a:lstStyle/>
            <a:p>
              <a:r>
                <a:rPr lang="en-US" sz="1200" b="1" i="1" dirty="0">
                  <a:solidFill>
                    <a:srgbClr val="90C264"/>
                  </a:solidFill>
                  <a:latin typeface="+mj-lt"/>
                </a:rPr>
                <a:t>Trust us </a:t>
              </a:r>
              <a:endParaRPr lang="en-US" sz="1200" b="1" i="1" dirty="0">
                <a:solidFill>
                  <a:schemeClr val="tx2">
                    <a:lumMod val="75000"/>
                  </a:schemeClr>
                </a:solidFill>
                <a:latin typeface="+mj-lt"/>
              </a:endParaRPr>
            </a:p>
            <a:p>
              <a:r>
                <a:rPr lang="en-US" sz="1200" i="1" dirty="0">
                  <a:solidFill>
                    <a:schemeClr val="tx2">
                      <a:lumMod val="75000"/>
                    </a:schemeClr>
                  </a:solidFill>
                  <a:latin typeface="+mj-lt"/>
                </a:rPr>
                <a:t>tested by our experts</a:t>
              </a:r>
            </a:p>
          </p:txBody>
        </p:sp>
      </p:grpSp>
      <p:pic>
        <p:nvPicPr>
          <p:cNvPr id="24" name="Picture 23" descr="A picture containing logo&#10;&#10;Description automatically generated">
            <a:extLst>
              <a:ext uri="{FF2B5EF4-FFF2-40B4-BE49-F238E27FC236}">
                <a16:creationId xmlns:a16="http://schemas.microsoft.com/office/drawing/2014/main" id="{2C173A58-D4A1-3C4B-8433-98D250F58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TextBox 3">
            <a:extLst>
              <a:ext uri="{FF2B5EF4-FFF2-40B4-BE49-F238E27FC236}">
                <a16:creationId xmlns:a16="http://schemas.microsoft.com/office/drawing/2014/main" id="{A4BBEA21-386C-6941-9FF9-3827295C1ACA}"/>
              </a:ext>
            </a:extLst>
          </p:cNvPr>
          <p:cNvSpPr txBox="1"/>
          <p:nvPr/>
        </p:nvSpPr>
        <p:spPr>
          <a:xfrm>
            <a:off x="8583142" y="1595717"/>
            <a:ext cx="3201966" cy="4247317"/>
          </a:xfrm>
          <a:prstGeom prst="rect">
            <a:avLst/>
          </a:prstGeom>
          <a:solidFill>
            <a:srgbClr val="3F9996"/>
          </a:solidFill>
        </p:spPr>
        <p:txBody>
          <a:bodyPr wrap="square" rtlCol="0">
            <a:spAutoFit/>
          </a:bodyPr>
          <a:lstStyle/>
          <a:p>
            <a:r>
              <a:rPr lang="en-US" dirty="0">
                <a:solidFill>
                  <a:schemeClr val="bg1"/>
                </a:solidFill>
              </a:rPr>
              <a:t>Driven in-house with</a:t>
            </a:r>
          </a:p>
          <a:p>
            <a:r>
              <a:rPr lang="en-US" dirty="0">
                <a:solidFill>
                  <a:schemeClr val="bg1"/>
                </a:solidFill>
              </a:rPr>
              <a:t>cherry-picked specialists to target and engage users via:</a:t>
            </a:r>
          </a:p>
          <a:p>
            <a:pPr marL="285750" indent="-285750">
              <a:buFontTx/>
              <a:buChar char="-"/>
            </a:pPr>
            <a:r>
              <a:rPr lang="en-US" dirty="0">
                <a:solidFill>
                  <a:schemeClr val="bg1"/>
                </a:solidFill>
              </a:rPr>
              <a:t>Paid search </a:t>
            </a:r>
            <a:endParaRPr lang="en-US" dirty="0">
              <a:solidFill>
                <a:schemeClr val="bg1"/>
              </a:solidFill>
              <a:highlight>
                <a:srgbClr val="FFFF00"/>
              </a:highlight>
            </a:endParaRPr>
          </a:p>
          <a:p>
            <a:pPr marL="285750" indent="-285750">
              <a:buFontTx/>
              <a:buChar char="-"/>
            </a:pPr>
            <a:r>
              <a:rPr lang="en-US" dirty="0">
                <a:solidFill>
                  <a:schemeClr val="bg1"/>
                </a:solidFill>
              </a:rPr>
              <a:t>Content (organic traffic key)</a:t>
            </a:r>
          </a:p>
          <a:p>
            <a:pPr marL="285750" indent="-285750">
              <a:buFontTx/>
              <a:buChar char="-"/>
            </a:pPr>
            <a:r>
              <a:rPr lang="en-US" dirty="0">
                <a:solidFill>
                  <a:schemeClr val="bg1"/>
                </a:solidFill>
              </a:rPr>
              <a:t>Influencers connected to target user groups</a:t>
            </a:r>
          </a:p>
          <a:p>
            <a:pPr marL="285750" indent="-285750">
              <a:buFontTx/>
              <a:buChar char="-"/>
            </a:pPr>
            <a:r>
              <a:rPr lang="en-US" dirty="0">
                <a:solidFill>
                  <a:schemeClr val="bg1"/>
                </a:solidFill>
              </a:rPr>
              <a:t>PR/backlinking to relevant sites</a:t>
            </a:r>
          </a:p>
          <a:p>
            <a:endParaRPr lang="en-US" dirty="0">
              <a:solidFill>
                <a:schemeClr val="bg1"/>
              </a:solidFill>
            </a:endParaRPr>
          </a:p>
          <a:p>
            <a:pPr marL="285750" indent="-285750">
              <a:buFont typeface="Wingdings" pitchFamily="2" charset="2"/>
              <a:buChar char="v"/>
            </a:pPr>
            <a:r>
              <a:rPr lang="en-US" dirty="0">
                <a:solidFill>
                  <a:schemeClr val="bg1"/>
                </a:solidFill>
              </a:rPr>
              <a:t>Broadening reach</a:t>
            </a:r>
          </a:p>
          <a:p>
            <a:pPr marL="285750" indent="-285750">
              <a:buFont typeface="Wingdings" pitchFamily="2" charset="2"/>
              <a:buChar char="v"/>
            </a:pPr>
            <a:r>
              <a:rPr lang="en-US" dirty="0">
                <a:solidFill>
                  <a:schemeClr val="bg1"/>
                </a:solidFill>
              </a:rPr>
              <a:t>Clear messaging and retargeting</a:t>
            </a:r>
          </a:p>
          <a:p>
            <a:pPr marL="285750" indent="-285750">
              <a:buFont typeface="Wingdings" pitchFamily="2" charset="2"/>
              <a:buChar char="v"/>
            </a:pPr>
            <a:r>
              <a:rPr lang="en-US" dirty="0">
                <a:solidFill>
                  <a:schemeClr val="bg1"/>
                </a:solidFill>
              </a:rPr>
              <a:t>Targeting non-adopters</a:t>
            </a:r>
          </a:p>
          <a:p>
            <a:r>
              <a:rPr lang="en-US" dirty="0">
                <a:solidFill>
                  <a:schemeClr val="bg1"/>
                </a:solidFill>
              </a:rPr>
              <a:t> </a:t>
            </a:r>
          </a:p>
        </p:txBody>
      </p:sp>
      <p:sp>
        <p:nvSpPr>
          <p:cNvPr id="28" name="Slide Number Placeholder 5">
            <a:extLst>
              <a:ext uri="{FF2B5EF4-FFF2-40B4-BE49-F238E27FC236}">
                <a16:creationId xmlns:a16="http://schemas.microsoft.com/office/drawing/2014/main" id="{89C9EFAC-8D0B-4094-841D-1BCB0F71BD1E}"/>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16</a:t>
            </a:fld>
            <a:endParaRPr lang="en-US" dirty="0"/>
          </a:p>
        </p:txBody>
      </p:sp>
    </p:spTree>
    <p:extLst>
      <p:ext uri="{BB962C8B-B14F-4D97-AF65-F5344CB8AC3E}">
        <p14:creationId xmlns:p14="http://schemas.microsoft.com/office/powerpoint/2010/main" val="337445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We have created and commenced delivery of these market opportunities</a:t>
            </a:r>
          </a:p>
        </p:txBody>
      </p:sp>
      <p:sp>
        <p:nvSpPr>
          <p:cNvPr id="11" name="TextBox 10">
            <a:extLst>
              <a:ext uri="{FF2B5EF4-FFF2-40B4-BE49-F238E27FC236}">
                <a16:creationId xmlns:a16="http://schemas.microsoft.com/office/drawing/2014/main" id="{94B0A324-0BFB-3749-9281-713C75542DA0}"/>
              </a:ext>
            </a:extLst>
          </p:cNvPr>
          <p:cNvSpPr txBox="1"/>
          <p:nvPr/>
        </p:nvSpPr>
        <p:spPr>
          <a:xfrm>
            <a:off x="457200" y="1920059"/>
            <a:ext cx="2769869" cy="317009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New management team</a:t>
            </a:r>
          </a:p>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DTC revenue generation</a:t>
            </a:r>
          </a:p>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Cash preservation</a:t>
            </a:r>
          </a:p>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Investment in M&amp;A</a:t>
            </a:r>
            <a:br>
              <a:rPr lang="en-GB" sz="1500" b="1" dirty="0">
                <a:solidFill>
                  <a:srgbClr val="3F9996"/>
                </a:solidFill>
                <a:latin typeface="+mj-lt"/>
              </a:rPr>
            </a:br>
            <a:br>
              <a:rPr lang="en-GB" sz="1500" b="1" dirty="0">
                <a:solidFill>
                  <a:srgbClr val="3F9996"/>
                </a:solidFill>
                <a:latin typeface="+mj-lt"/>
              </a:rPr>
            </a:br>
            <a:br>
              <a:rPr lang="en-GB" sz="1500" b="1" dirty="0">
                <a:solidFill>
                  <a:srgbClr val="3F9996"/>
                </a:solidFill>
                <a:latin typeface="+mj-lt"/>
              </a:rPr>
            </a:br>
            <a:r>
              <a:rPr lang="en-GB" sz="1500" b="1" dirty="0">
                <a:solidFill>
                  <a:srgbClr val="3F9996"/>
                </a:solidFill>
                <a:latin typeface="+mj-lt"/>
              </a:rPr>
              <a:t>Relationships</a:t>
            </a:r>
            <a:br>
              <a:rPr lang="en-GB" sz="1500" b="1" dirty="0">
                <a:solidFill>
                  <a:srgbClr val="3F9996"/>
                </a:solidFill>
                <a:latin typeface="+mj-lt"/>
              </a:rPr>
            </a:br>
            <a:endParaRPr lang="en-GB" sz="1500" b="1" dirty="0">
              <a:solidFill>
                <a:srgbClr val="3F9996"/>
              </a:solidFill>
              <a:latin typeface="+mj-lt"/>
            </a:endParaRPr>
          </a:p>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Endorsement of brand</a:t>
            </a:r>
          </a:p>
          <a:p>
            <a:pPr marL="285750" indent="-285750">
              <a:spcBef>
                <a:spcPts val="600"/>
              </a:spcBef>
              <a:spcAft>
                <a:spcPts val="600"/>
              </a:spcAft>
              <a:buFont typeface="Arial" panose="020B0604020202020204" pitchFamily="34" charset="0"/>
              <a:buChar char="•"/>
            </a:pPr>
            <a:r>
              <a:rPr lang="en-GB" sz="1500" b="1" dirty="0">
                <a:solidFill>
                  <a:srgbClr val="3F9996"/>
                </a:solidFill>
                <a:latin typeface="+mj-lt"/>
              </a:rPr>
              <a:t>Reach</a:t>
            </a:r>
          </a:p>
        </p:txBody>
      </p:sp>
      <p:pic>
        <p:nvPicPr>
          <p:cNvPr id="21" name="Picture 20" descr="Graphical user interface, text, application&#10;&#10;Description automatically generated">
            <a:extLst>
              <a:ext uri="{FF2B5EF4-FFF2-40B4-BE49-F238E27FC236}">
                <a16:creationId xmlns:a16="http://schemas.microsoft.com/office/drawing/2014/main" id="{D359302B-5F61-C547-95DD-BDA2513B28CB}"/>
              </a:ext>
            </a:extLst>
          </p:cNvPr>
          <p:cNvPicPr>
            <a:picLocks noChangeAspect="1"/>
          </p:cNvPicPr>
          <p:nvPr/>
        </p:nvPicPr>
        <p:blipFill rotWithShape="1">
          <a:blip r:embed="rId3"/>
          <a:srcRect l="1252" t="9914" r="56358" b="74496"/>
          <a:stretch/>
        </p:blipFill>
        <p:spPr>
          <a:xfrm>
            <a:off x="1" y="5638801"/>
            <a:ext cx="5568462" cy="1219200"/>
          </a:xfrm>
          <a:prstGeom prst="rect">
            <a:avLst/>
          </a:prstGeom>
        </p:spPr>
      </p:pic>
      <p:sp>
        <p:nvSpPr>
          <p:cNvPr id="5" name="Rectangle 4">
            <a:extLst>
              <a:ext uri="{FF2B5EF4-FFF2-40B4-BE49-F238E27FC236}">
                <a16:creationId xmlns:a16="http://schemas.microsoft.com/office/drawing/2014/main" id="{BA957962-BF63-C84E-83CD-F2A7DC088286}"/>
              </a:ext>
            </a:extLst>
          </p:cNvPr>
          <p:cNvSpPr/>
          <p:nvPr/>
        </p:nvSpPr>
        <p:spPr>
          <a:xfrm>
            <a:off x="457201" y="1419199"/>
            <a:ext cx="2384611" cy="3113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Milestones delivered:</a:t>
            </a:r>
          </a:p>
        </p:txBody>
      </p:sp>
      <p:sp>
        <p:nvSpPr>
          <p:cNvPr id="35" name="Rectangle 34">
            <a:extLst>
              <a:ext uri="{FF2B5EF4-FFF2-40B4-BE49-F238E27FC236}">
                <a16:creationId xmlns:a16="http://schemas.microsoft.com/office/drawing/2014/main" id="{523CD81B-6735-C442-B39C-2AC08CD25AB6}"/>
              </a:ext>
            </a:extLst>
          </p:cNvPr>
          <p:cNvSpPr/>
          <p:nvPr/>
        </p:nvSpPr>
        <p:spPr>
          <a:xfrm>
            <a:off x="3612774" y="1405616"/>
            <a:ext cx="6814731" cy="3113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Growth outcomes:</a:t>
            </a:r>
          </a:p>
        </p:txBody>
      </p:sp>
      <p:sp>
        <p:nvSpPr>
          <p:cNvPr id="36" name="Rectangle 35">
            <a:extLst>
              <a:ext uri="{FF2B5EF4-FFF2-40B4-BE49-F238E27FC236}">
                <a16:creationId xmlns:a16="http://schemas.microsoft.com/office/drawing/2014/main" id="{A4A6E4BA-4871-F64F-B0BF-16DCAE7789D5}"/>
              </a:ext>
            </a:extLst>
          </p:cNvPr>
          <p:cNvSpPr/>
          <p:nvPr/>
        </p:nvSpPr>
        <p:spPr>
          <a:xfrm>
            <a:off x="317811" y="3068257"/>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sp>
        <p:nvSpPr>
          <p:cNvPr id="39" name="Rectangle 38">
            <a:extLst>
              <a:ext uri="{FF2B5EF4-FFF2-40B4-BE49-F238E27FC236}">
                <a16:creationId xmlns:a16="http://schemas.microsoft.com/office/drawing/2014/main" id="{FBAD775C-09EA-394C-A055-67DD794C1103}"/>
              </a:ext>
            </a:extLst>
          </p:cNvPr>
          <p:cNvSpPr/>
          <p:nvPr/>
        </p:nvSpPr>
        <p:spPr>
          <a:xfrm>
            <a:off x="324742" y="3727934"/>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sp>
        <p:nvSpPr>
          <p:cNvPr id="10" name="Rectangle 9">
            <a:extLst>
              <a:ext uri="{FF2B5EF4-FFF2-40B4-BE49-F238E27FC236}">
                <a16:creationId xmlns:a16="http://schemas.microsoft.com/office/drawing/2014/main" id="{E5DF9EA0-2F3D-4B46-911B-9B3EB50AF02F}"/>
              </a:ext>
            </a:extLst>
          </p:cNvPr>
          <p:cNvSpPr/>
          <p:nvPr/>
        </p:nvSpPr>
        <p:spPr>
          <a:xfrm>
            <a:off x="317810" y="1902981"/>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sp>
        <p:nvSpPr>
          <p:cNvPr id="4" name="Rectangle 3">
            <a:extLst>
              <a:ext uri="{FF2B5EF4-FFF2-40B4-BE49-F238E27FC236}">
                <a16:creationId xmlns:a16="http://schemas.microsoft.com/office/drawing/2014/main" id="{1C865AC0-8F54-FD46-A0A6-3DD3C8996788}"/>
              </a:ext>
            </a:extLst>
          </p:cNvPr>
          <p:cNvSpPr/>
          <p:nvPr/>
        </p:nvSpPr>
        <p:spPr>
          <a:xfrm>
            <a:off x="6096000" y="5789215"/>
            <a:ext cx="451334" cy="50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8380FB4-A4DE-8C44-A521-9D9290F4E0CC}"/>
              </a:ext>
            </a:extLst>
          </p:cNvPr>
          <p:cNvSpPr/>
          <p:nvPr/>
        </p:nvSpPr>
        <p:spPr>
          <a:xfrm>
            <a:off x="335739" y="2298205"/>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sp>
        <p:nvSpPr>
          <p:cNvPr id="28" name="Rectangle 27">
            <a:extLst>
              <a:ext uri="{FF2B5EF4-FFF2-40B4-BE49-F238E27FC236}">
                <a16:creationId xmlns:a16="http://schemas.microsoft.com/office/drawing/2014/main" id="{23F1F4D6-3E5F-9941-B6BE-1D3B2B7414BB}"/>
              </a:ext>
            </a:extLst>
          </p:cNvPr>
          <p:cNvSpPr/>
          <p:nvPr/>
        </p:nvSpPr>
        <p:spPr>
          <a:xfrm>
            <a:off x="335738" y="2687391"/>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grpSp>
        <p:nvGrpSpPr>
          <p:cNvPr id="3" name="Group 2">
            <a:extLst>
              <a:ext uri="{FF2B5EF4-FFF2-40B4-BE49-F238E27FC236}">
                <a16:creationId xmlns:a16="http://schemas.microsoft.com/office/drawing/2014/main" id="{89BC78AE-ADF3-4437-9FC9-2CC92A95768E}"/>
              </a:ext>
            </a:extLst>
          </p:cNvPr>
          <p:cNvGrpSpPr/>
          <p:nvPr/>
        </p:nvGrpSpPr>
        <p:grpSpPr>
          <a:xfrm>
            <a:off x="3619102" y="1925898"/>
            <a:ext cx="8159495" cy="3093154"/>
            <a:chOff x="3241415" y="1818318"/>
            <a:chExt cx="8159495" cy="2732262"/>
          </a:xfrm>
        </p:grpSpPr>
        <p:sp>
          <p:nvSpPr>
            <p:cNvPr id="15" name="TextBox 14">
              <a:extLst>
                <a:ext uri="{FF2B5EF4-FFF2-40B4-BE49-F238E27FC236}">
                  <a16:creationId xmlns:a16="http://schemas.microsoft.com/office/drawing/2014/main" id="{FF406EAB-58D5-5C44-8063-EC27C56C26A7}"/>
                </a:ext>
              </a:extLst>
            </p:cNvPr>
            <p:cNvSpPr txBox="1"/>
            <p:nvPr/>
          </p:nvSpPr>
          <p:spPr>
            <a:xfrm>
              <a:off x="3532091" y="1818318"/>
              <a:ext cx="7868819" cy="2732262"/>
            </a:xfrm>
            <a:prstGeom prst="rect">
              <a:avLst/>
            </a:prstGeom>
            <a:noFill/>
          </p:spPr>
          <p:txBody>
            <a:bodyPr wrap="square" rtlCol="0">
              <a:spAutoFit/>
            </a:bodyPr>
            <a:lstStyle/>
            <a:p>
              <a:pPr marL="7938" indent="-7938">
                <a:spcBef>
                  <a:spcPts val="600"/>
                </a:spcBef>
                <a:spcAft>
                  <a:spcPts val="600"/>
                </a:spcAft>
              </a:pPr>
              <a:r>
                <a:rPr lang="en-GB" sz="1500" dirty="0">
                  <a:solidFill>
                    <a:schemeClr val="tx1">
                      <a:lumMod val="65000"/>
                      <a:lumOff val="35000"/>
                    </a:schemeClr>
                  </a:solidFill>
                  <a:latin typeface="+mj-lt"/>
                </a:rPr>
                <a:t>Full regreening of team under new leadership </a:t>
              </a:r>
            </a:p>
            <a:p>
              <a:pPr marL="7938" indent="-7938">
                <a:spcBef>
                  <a:spcPts val="600"/>
                </a:spcBef>
                <a:spcAft>
                  <a:spcPts val="600"/>
                </a:spcAft>
              </a:pPr>
              <a:r>
                <a:rPr lang="en-GB" sz="1500" dirty="0">
                  <a:solidFill>
                    <a:schemeClr val="tx1">
                      <a:lumMod val="65000"/>
                      <a:lumOff val="35000"/>
                    </a:schemeClr>
                  </a:solidFill>
                  <a:latin typeface="+mj-lt"/>
                </a:rPr>
                <a:t>Launch of business and commercialisation </a:t>
              </a:r>
            </a:p>
            <a:p>
              <a:pPr marL="7938" indent="-7938">
                <a:spcBef>
                  <a:spcPts val="600"/>
                </a:spcBef>
                <a:spcAft>
                  <a:spcPts val="600"/>
                </a:spcAft>
              </a:pPr>
              <a:r>
                <a:rPr lang="en-GB" sz="1500" dirty="0">
                  <a:solidFill>
                    <a:schemeClr val="tx1">
                      <a:lumMod val="65000"/>
                      <a:lumOff val="35000"/>
                    </a:schemeClr>
                  </a:solidFill>
                  <a:latin typeface="+mj-lt"/>
                </a:rPr>
                <a:t>Refocused the business through adjustment to a partnership model</a:t>
              </a:r>
            </a:p>
            <a:p>
              <a:pPr marL="7938" indent="-7938">
                <a:spcBef>
                  <a:spcPts val="600"/>
                </a:spcBef>
                <a:spcAft>
                  <a:spcPts val="600"/>
                </a:spcAft>
              </a:pPr>
              <a:r>
                <a:rPr lang="en-GB" sz="1500" dirty="0">
                  <a:solidFill>
                    <a:schemeClr val="tx1">
                      <a:lumMod val="65000"/>
                      <a:lumOff val="35000"/>
                    </a:schemeClr>
                  </a:solidFill>
                  <a:latin typeface="+mj-lt"/>
                </a:rPr>
                <a:t>Acquisition of The Genome Store to open channels. Securing of global App Dx license – development underway</a:t>
              </a:r>
            </a:p>
            <a:p>
              <a:pPr marL="7938" indent="-7938">
                <a:spcBef>
                  <a:spcPts val="600"/>
                </a:spcBef>
                <a:spcAft>
                  <a:spcPts val="600"/>
                </a:spcAft>
              </a:pPr>
              <a:r>
                <a:rPr lang="en-US" sz="1500" dirty="0">
                  <a:solidFill>
                    <a:schemeClr val="tx1">
                      <a:lumMod val="65000"/>
                      <a:lumOff val="35000"/>
                    </a:schemeClr>
                  </a:solidFill>
                  <a:latin typeface="+mj-lt"/>
                </a:rPr>
                <a:t>Established  relationships &amp; partnerships with high calibre UK diagnostics businesses: EKF, Abingdon Health, YourGene</a:t>
              </a:r>
            </a:p>
            <a:p>
              <a:pPr marL="7938" indent="-7938">
                <a:spcBef>
                  <a:spcPts val="600"/>
                </a:spcBef>
                <a:spcAft>
                  <a:spcPts val="600"/>
                </a:spcAft>
              </a:pPr>
              <a:r>
                <a:rPr lang="en-GB" sz="1500" dirty="0">
                  <a:solidFill>
                    <a:schemeClr val="tx1">
                      <a:lumMod val="65000"/>
                      <a:lumOff val="35000"/>
                    </a:schemeClr>
                  </a:solidFill>
                  <a:latin typeface="+mj-lt"/>
                </a:rPr>
                <a:t>Achieved Government approval for official Test to Release Programme</a:t>
              </a:r>
            </a:p>
            <a:p>
              <a:pPr marL="7938" indent="-7938">
                <a:spcBef>
                  <a:spcPts val="600"/>
                </a:spcBef>
                <a:spcAft>
                  <a:spcPts val="600"/>
                </a:spcAft>
              </a:pPr>
              <a:r>
                <a:rPr lang="en-GB" sz="1500" dirty="0">
                  <a:solidFill>
                    <a:schemeClr val="tx1">
                      <a:lumMod val="65000"/>
                      <a:lumOff val="35000"/>
                    </a:schemeClr>
                  </a:solidFill>
                  <a:latin typeface="+mj-lt"/>
                </a:rPr>
                <a:t>Over 1m people in the UK Dec 2020 via leaflet drop and regional radio</a:t>
              </a:r>
            </a:p>
          </p:txBody>
        </p:sp>
        <p:sp>
          <p:nvSpPr>
            <p:cNvPr id="29" name="Rectangle 28">
              <a:extLst>
                <a:ext uri="{FF2B5EF4-FFF2-40B4-BE49-F238E27FC236}">
                  <a16:creationId xmlns:a16="http://schemas.microsoft.com/office/drawing/2014/main" id="{74D121FB-FFC5-0040-A253-DFDB20AB2233}"/>
                </a:ext>
              </a:extLst>
            </p:cNvPr>
            <p:cNvSpPr/>
            <p:nvPr/>
          </p:nvSpPr>
          <p:spPr>
            <a:xfrm>
              <a:off x="3258988" y="1841760"/>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09D664DE-745E-724A-929F-E6AE441177F8}"/>
                </a:ext>
              </a:extLst>
            </p:cNvPr>
            <p:cNvSpPr/>
            <p:nvPr/>
          </p:nvSpPr>
          <p:spPr>
            <a:xfrm>
              <a:off x="3258988" y="2191030"/>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7" name="Rectangle 36">
              <a:extLst>
                <a:ext uri="{FF2B5EF4-FFF2-40B4-BE49-F238E27FC236}">
                  <a16:creationId xmlns:a16="http://schemas.microsoft.com/office/drawing/2014/main" id="{F15AF197-5936-8C43-912A-A2D737F97952}"/>
                </a:ext>
              </a:extLst>
            </p:cNvPr>
            <p:cNvSpPr/>
            <p:nvPr/>
          </p:nvSpPr>
          <p:spPr>
            <a:xfrm>
              <a:off x="3271412" y="2538027"/>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1" name="Rectangle 40">
              <a:extLst>
                <a:ext uri="{FF2B5EF4-FFF2-40B4-BE49-F238E27FC236}">
                  <a16:creationId xmlns:a16="http://schemas.microsoft.com/office/drawing/2014/main" id="{5383E587-61C2-CF4F-A8AC-E6317DFDECDA}"/>
                </a:ext>
              </a:extLst>
            </p:cNvPr>
            <p:cNvSpPr/>
            <p:nvPr/>
          </p:nvSpPr>
          <p:spPr>
            <a:xfrm>
              <a:off x="3258988" y="2862303"/>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2" name="Rectangle 41">
              <a:extLst>
                <a:ext uri="{FF2B5EF4-FFF2-40B4-BE49-F238E27FC236}">
                  <a16:creationId xmlns:a16="http://schemas.microsoft.com/office/drawing/2014/main" id="{70CD9DD1-FD9F-8C47-B9CD-4610DC395762}"/>
                </a:ext>
              </a:extLst>
            </p:cNvPr>
            <p:cNvSpPr/>
            <p:nvPr/>
          </p:nvSpPr>
          <p:spPr>
            <a:xfrm>
              <a:off x="3258987" y="3401418"/>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3" name="Rectangle 42">
              <a:extLst>
                <a:ext uri="{FF2B5EF4-FFF2-40B4-BE49-F238E27FC236}">
                  <a16:creationId xmlns:a16="http://schemas.microsoft.com/office/drawing/2014/main" id="{572E0CCF-81AA-384E-BCC9-6B95FE7B42FE}"/>
                </a:ext>
              </a:extLst>
            </p:cNvPr>
            <p:cNvSpPr/>
            <p:nvPr/>
          </p:nvSpPr>
          <p:spPr>
            <a:xfrm>
              <a:off x="3258988" y="3955252"/>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5" name="Rectangle 44">
              <a:extLst>
                <a:ext uri="{FF2B5EF4-FFF2-40B4-BE49-F238E27FC236}">
                  <a16:creationId xmlns:a16="http://schemas.microsoft.com/office/drawing/2014/main" id="{F34C7F30-111E-7244-A7E3-5FCFC10C11E9}"/>
                </a:ext>
              </a:extLst>
            </p:cNvPr>
            <p:cNvSpPr/>
            <p:nvPr/>
          </p:nvSpPr>
          <p:spPr>
            <a:xfrm>
              <a:off x="3241415" y="4258237"/>
              <a:ext cx="212393" cy="246647"/>
            </a:xfrm>
            <a:prstGeom prst="rect">
              <a:avLst/>
            </a:prstGeom>
            <a:blipFill>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2" name="TextBox 1">
            <a:extLst>
              <a:ext uri="{FF2B5EF4-FFF2-40B4-BE49-F238E27FC236}">
                <a16:creationId xmlns:a16="http://schemas.microsoft.com/office/drawing/2014/main" id="{58177AA2-0AA8-0240-B87C-BCE4AF4C7B45}"/>
              </a:ext>
            </a:extLst>
          </p:cNvPr>
          <p:cNvSpPr txBox="1"/>
          <p:nvPr/>
        </p:nvSpPr>
        <p:spPr>
          <a:xfrm>
            <a:off x="5780887" y="5722620"/>
            <a:ext cx="5997710" cy="923330"/>
          </a:xfrm>
          <a:prstGeom prst="rect">
            <a:avLst/>
          </a:prstGeom>
          <a:solidFill>
            <a:srgbClr val="3F9996"/>
          </a:solidFill>
        </p:spPr>
        <p:txBody>
          <a:bodyPr wrap="square" rtlCol="0">
            <a:spAutoFit/>
          </a:bodyPr>
          <a:lstStyle/>
          <a:p>
            <a:r>
              <a:rPr lang="en-US" b="1" dirty="0">
                <a:solidFill>
                  <a:schemeClr val="bg1"/>
                </a:solidFill>
                <a:latin typeface="+mj-lt"/>
              </a:rPr>
              <a:t>Trustpilot as critical. 38 reviews achieved over 6 weeks. Engagement and follow-up drive to nurture engaged customers. KPI to secure &gt;10 reviews a week from Feb 1</a:t>
            </a:r>
            <a:r>
              <a:rPr lang="en-US" b="1" baseline="30000" dirty="0">
                <a:solidFill>
                  <a:schemeClr val="bg1"/>
                </a:solidFill>
                <a:latin typeface="+mj-lt"/>
              </a:rPr>
              <a:t>st</a:t>
            </a:r>
            <a:r>
              <a:rPr lang="en-US" b="1" dirty="0">
                <a:solidFill>
                  <a:schemeClr val="bg1"/>
                </a:solidFill>
                <a:latin typeface="+mj-lt"/>
              </a:rPr>
              <a:t> 2021</a:t>
            </a:r>
          </a:p>
        </p:txBody>
      </p:sp>
      <p:sp>
        <p:nvSpPr>
          <p:cNvPr id="32" name="Rectangle 31">
            <a:extLst>
              <a:ext uri="{FF2B5EF4-FFF2-40B4-BE49-F238E27FC236}">
                <a16:creationId xmlns:a16="http://schemas.microsoft.com/office/drawing/2014/main" id="{D4A2DCB5-D73B-D846-AA6C-B1CA289BA5C9}"/>
              </a:ext>
            </a:extLst>
          </p:cNvPr>
          <p:cNvSpPr/>
          <p:nvPr/>
        </p:nvSpPr>
        <p:spPr>
          <a:xfrm>
            <a:off x="306813" y="4364433"/>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sp>
        <p:nvSpPr>
          <p:cNvPr id="33" name="Rectangle 32">
            <a:extLst>
              <a:ext uri="{FF2B5EF4-FFF2-40B4-BE49-F238E27FC236}">
                <a16:creationId xmlns:a16="http://schemas.microsoft.com/office/drawing/2014/main" id="{C5FDD72E-C6CF-164B-BEE0-92B093390CD0}"/>
              </a:ext>
            </a:extLst>
          </p:cNvPr>
          <p:cNvSpPr/>
          <p:nvPr/>
        </p:nvSpPr>
        <p:spPr>
          <a:xfrm>
            <a:off x="306813" y="4758881"/>
            <a:ext cx="33114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srgbClr val="4CB3AE"/>
                </a:solidFill>
                <a:latin typeface="Wingdings 2" panose="05020102010507070707" pitchFamily="18" charset="2"/>
              </a:rPr>
              <a:t>P</a:t>
            </a:r>
            <a:endParaRPr lang="en-GB" sz="2400" b="1" dirty="0">
              <a:solidFill>
                <a:srgbClr val="4CB3AE"/>
              </a:solidFill>
            </a:endParaRPr>
          </a:p>
        </p:txBody>
      </p:sp>
      <p:pic>
        <p:nvPicPr>
          <p:cNvPr id="12" name="Picture 11" descr="Graphical user interface, application&#10;&#10;Description automatically generated">
            <a:extLst>
              <a:ext uri="{FF2B5EF4-FFF2-40B4-BE49-F238E27FC236}">
                <a16:creationId xmlns:a16="http://schemas.microsoft.com/office/drawing/2014/main" id="{45B11779-26B2-2144-A3C1-C6578265BE42}"/>
              </a:ext>
            </a:extLst>
          </p:cNvPr>
          <p:cNvPicPr>
            <a:picLocks noChangeAspect="1"/>
          </p:cNvPicPr>
          <p:nvPr/>
        </p:nvPicPr>
        <p:blipFill rotWithShape="1">
          <a:blip r:embed="rId5"/>
          <a:srcRect l="33382" t="15204" r="50000" b="71918"/>
          <a:stretch/>
        </p:blipFill>
        <p:spPr>
          <a:xfrm>
            <a:off x="3352799" y="5806815"/>
            <a:ext cx="2026024" cy="883172"/>
          </a:xfrm>
          <a:prstGeom prst="rect">
            <a:avLst/>
          </a:prstGeom>
        </p:spPr>
      </p:pic>
      <p:sp>
        <p:nvSpPr>
          <p:cNvPr id="13" name="Rectangle 12">
            <a:extLst>
              <a:ext uri="{FF2B5EF4-FFF2-40B4-BE49-F238E27FC236}">
                <a16:creationId xmlns:a16="http://schemas.microsoft.com/office/drawing/2014/main" id="{4382CB87-099B-7C4C-AD2F-F4B19080C1E9}"/>
              </a:ext>
            </a:extLst>
          </p:cNvPr>
          <p:cNvSpPr/>
          <p:nvPr/>
        </p:nvSpPr>
        <p:spPr>
          <a:xfrm>
            <a:off x="4849906" y="6265789"/>
            <a:ext cx="394447" cy="283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E9123322-B9E7-44A4-8B9E-070E41B8B452}"/>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17</a:t>
            </a:fld>
            <a:endParaRPr lang="en-US" dirty="0"/>
          </a:p>
        </p:txBody>
      </p:sp>
    </p:spTree>
    <p:extLst>
      <p:ext uri="{BB962C8B-B14F-4D97-AF65-F5344CB8AC3E}">
        <p14:creationId xmlns:p14="http://schemas.microsoft.com/office/powerpoint/2010/main" val="398057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0"/>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a:solidFill>
                  <a:schemeClr val="bg1"/>
                </a:solidFill>
              </a:rPr>
              <a:t>Initial potential for pipeline development: UK</a:t>
            </a: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Rectangle 3">
            <a:extLst>
              <a:ext uri="{FF2B5EF4-FFF2-40B4-BE49-F238E27FC236}">
                <a16:creationId xmlns:a16="http://schemas.microsoft.com/office/drawing/2014/main" id="{1C865AC0-8F54-FD46-A0A6-3DD3C8996788}"/>
              </a:ext>
            </a:extLst>
          </p:cNvPr>
          <p:cNvSpPr/>
          <p:nvPr/>
        </p:nvSpPr>
        <p:spPr>
          <a:xfrm>
            <a:off x="5097020" y="6275297"/>
            <a:ext cx="377657" cy="50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66E2C58-915A-A948-B721-D54AB8F68A9A}"/>
              </a:ext>
            </a:extLst>
          </p:cNvPr>
          <p:cNvSpPr txBox="1"/>
          <p:nvPr/>
        </p:nvSpPr>
        <p:spPr>
          <a:xfrm>
            <a:off x="9789459" y="2195028"/>
            <a:ext cx="2241176" cy="2585323"/>
          </a:xfrm>
          <a:prstGeom prst="rect">
            <a:avLst/>
          </a:prstGeom>
          <a:noFill/>
        </p:spPr>
        <p:txBody>
          <a:bodyPr wrap="square" rtlCol="0">
            <a:spAutoFit/>
          </a:bodyPr>
          <a:lstStyle/>
          <a:p>
            <a:r>
              <a:rPr lang="en-US" b="1" i="1" dirty="0">
                <a:solidFill>
                  <a:srgbClr val="3F9996"/>
                </a:solidFill>
                <a:latin typeface="+mj-lt"/>
              </a:rPr>
              <a:t>We have the potential to own an increasing % of the addressable market by competing with the competition on quality and price, and capturing new adopters</a:t>
            </a:r>
          </a:p>
          <a:p>
            <a:endParaRPr lang="en-US" dirty="0">
              <a:solidFill>
                <a:srgbClr val="004A99"/>
              </a:solidFill>
              <a:latin typeface="Avenir Book" panose="02000503020000020003" pitchFamily="2" charset="0"/>
            </a:endParaRPr>
          </a:p>
        </p:txBody>
      </p:sp>
      <p:sp>
        <p:nvSpPr>
          <p:cNvPr id="5" name="Slide Number Placeholder 4">
            <a:extLst>
              <a:ext uri="{FF2B5EF4-FFF2-40B4-BE49-F238E27FC236}">
                <a16:creationId xmlns:a16="http://schemas.microsoft.com/office/drawing/2014/main" id="{ABD381C0-02E3-C847-B4FE-026F8285C384}"/>
              </a:ext>
            </a:extLst>
          </p:cNvPr>
          <p:cNvSpPr>
            <a:spLocks noGrp="1"/>
          </p:cNvSpPr>
          <p:nvPr>
            <p:ph type="sldNum" sz="quarter" idx="12"/>
          </p:nvPr>
        </p:nvSpPr>
        <p:spPr/>
        <p:txBody>
          <a:bodyPr/>
          <a:lstStyle/>
          <a:p>
            <a:fld id="{3AB4A909-B946-A548-B227-958A73D4D5B9}" type="slidenum">
              <a:rPr lang="en-US" smtClean="0"/>
              <a:t>18</a:t>
            </a:fld>
            <a:endParaRPr lang="en-US" dirty="0"/>
          </a:p>
        </p:txBody>
      </p:sp>
      <p:graphicFrame>
        <p:nvGraphicFramePr>
          <p:cNvPr id="2" name="Table 5">
            <a:extLst>
              <a:ext uri="{FF2B5EF4-FFF2-40B4-BE49-F238E27FC236}">
                <a16:creationId xmlns:a16="http://schemas.microsoft.com/office/drawing/2014/main" id="{E7FD6BB5-C0B5-3046-B229-CA58CA027093}"/>
              </a:ext>
            </a:extLst>
          </p:cNvPr>
          <p:cNvGraphicFramePr>
            <a:graphicFrameLocks noGrp="1"/>
          </p:cNvGraphicFramePr>
          <p:nvPr>
            <p:extLst>
              <p:ext uri="{D42A27DB-BD31-4B8C-83A1-F6EECF244321}">
                <p14:modId xmlns:p14="http://schemas.microsoft.com/office/powerpoint/2010/main" val="164064752"/>
              </p:ext>
            </p:extLst>
          </p:nvPr>
        </p:nvGraphicFramePr>
        <p:xfrm>
          <a:off x="555811" y="1481667"/>
          <a:ext cx="9111130" cy="3383280"/>
        </p:xfrm>
        <a:graphic>
          <a:graphicData uri="http://schemas.openxmlformats.org/drawingml/2006/table">
            <a:tbl>
              <a:tblPr firstRow="1" bandRow="1">
                <a:tableStyleId>{5C22544A-7EE6-4342-B048-85BDC9FD1C3A}</a:tableStyleId>
              </a:tblPr>
              <a:tblGrid>
                <a:gridCol w="1301590">
                  <a:extLst>
                    <a:ext uri="{9D8B030D-6E8A-4147-A177-3AD203B41FA5}">
                      <a16:colId xmlns:a16="http://schemas.microsoft.com/office/drawing/2014/main" val="4259073329"/>
                    </a:ext>
                  </a:extLst>
                </a:gridCol>
                <a:gridCol w="1301590">
                  <a:extLst>
                    <a:ext uri="{9D8B030D-6E8A-4147-A177-3AD203B41FA5}">
                      <a16:colId xmlns:a16="http://schemas.microsoft.com/office/drawing/2014/main" val="2594109696"/>
                    </a:ext>
                  </a:extLst>
                </a:gridCol>
                <a:gridCol w="1301590">
                  <a:extLst>
                    <a:ext uri="{9D8B030D-6E8A-4147-A177-3AD203B41FA5}">
                      <a16:colId xmlns:a16="http://schemas.microsoft.com/office/drawing/2014/main" val="799930397"/>
                    </a:ext>
                  </a:extLst>
                </a:gridCol>
                <a:gridCol w="1301590">
                  <a:extLst>
                    <a:ext uri="{9D8B030D-6E8A-4147-A177-3AD203B41FA5}">
                      <a16:colId xmlns:a16="http://schemas.microsoft.com/office/drawing/2014/main" val="2894424623"/>
                    </a:ext>
                  </a:extLst>
                </a:gridCol>
                <a:gridCol w="1301590">
                  <a:extLst>
                    <a:ext uri="{9D8B030D-6E8A-4147-A177-3AD203B41FA5}">
                      <a16:colId xmlns:a16="http://schemas.microsoft.com/office/drawing/2014/main" val="4004709269"/>
                    </a:ext>
                  </a:extLst>
                </a:gridCol>
                <a:gridCol w="1301590">
                  <a:extLst>
                    <a:ext uri="{9D8B030D-6E8A-4147-A177-3AD203B41FA5}">
                      <a16:colId xmlns:a16="http://schemas.microsoft.com/office/drawing/2014/main" val="694789479"/>
                    </a:ext>
                  </a:extLst>
                </a:gridCol>
                <a:gridCol w="1301590">
                  <a:extLst>
                    <a:ext uri="{9D8B030D-6E8A-4147-A177-3AD203B41FA5}">
                      <a16:colId xmlns:a16="http://schemas.microsoft.com/office/drawing/2014/main" val="2696719930"/>
                    </a:ext>
                  </a:extLst>
                </a:gridCol>
              </a:tblGrid>
              <a:tr h="370840">
                <a:tc>
                  <a:txBody>
                    <a:bodyPr/>
                    <a:lstStyle/>
                    <a:p>
                      <a:r>
                        <a:rPr lang="en-US" sz="1700" dirty="0">
                          <a:solidFill>
                            <a:srgbClr val="4CB3AE"/>
                          </a:solidFill>
                          <a:latin typeface="+mj-lt"/>
                        </a:rPr>
                        <a:t>Test</a:t>
                      </a:r>
                    </a:p>
                  </a:txBody>
                  <a:tcPr>
                    <a:solidFill>
                      <a:schemeClr val="bg1"/>
                    </a:solidFill>
                  </a:tcPr>
                </a:tc>
                <a:tc>
                  <a:txBody>
                    <a:bodyPr/>
                    <a:lstStyle/>
                    <a:p>
                      <a:r>
                        <a:rPr lang="en-US" sz="1700" dirty="0">
                          <a:solidFill>
                            <a:srgbClr val="4CB3AE"/>
                          </a:solidFill>
                          <a:latin typeface="+mj-lt"/>
                        </a:rPr>
                        <a:t>Prevalence*</a:t>
                      </a:r>
                    </a:p>
                  </a:txBody>
                  <a:tcPr>
                    <a:solidFill>
                      <a:schemeClr val="bg1"/>
                    </a:solidFill>
                  </a:tcPr>
                </a:tc>
                <a:tc>
                  <a:txBody>
                    <a:bodyPr/>
                    <a:lstStyle/>
                    <a:p>
                      <a:r>
                        <a:rPr lang="en-US" sz="1700" dirty="0">
                          <a:solidFill>
                            <a:srgbClr val="4CB3AE"/>
                          </a:solidFill>
                          <a:latin typeface="+mj-lt"/>
                        </a:rPr>
                        <a:t>Units</a:t>
                      </a:r>
                    </a:p>
                    <a:p>
                      <a:endParaRPr lang="en-US" sz="1700" dirty="0">
                        <a:solidFill>
                          <a:srgbClr val="4CB3AE"/>
                        </a:solidFill>
                        <a:latin typeface="+mj-lt"/>
                      </a:endParaRPr>
                    </a:p>
                  </a:txBody>
                  <a:tcPr>
                    <a:solidFill>
                      <a:schemeClr val="bg1"/>
                    </a:solidFill>
                  </a:tcPr>
                </a:tc>
                <a:tc>
                  <a:txBody>
                    <a:bodyPr/>
                    <a:lstStyle/>
                    <a:p>
                      <a:r>
                        <a:rPr lang="en-US" sz="1700" dirty="0">
                          <a:solidFill>
                            <a:srgbClr val="4CB3AE"/>
                          </a:solidFill>
                          <a:latin typeface="+mj-lt"/>
                        </a:rPr>
                        <a:t>Addressable market</a:t>
                      </a:r>
                    </a:p>
                  </a:txBody>
                  <a:tcPr>
                    <a:solidFill>
                      <a:schemeClr val="bg1"/>
                    </a:solidFill>
                  </a:tcPr>
                </a:tc>
                <a:tc>
                  <a:txBody>
                    <a:bodyPr/>
                    <a:lstStyle/>
                    <a:p>
                      <a:r>
                        <a:rPr lang="en-US" sz="1700" dirty="0">
                          <a:solidFill>
                            <a:srgbClr val="4CB3AE"/>
                          </a:solidFill>
                          <a:latin typeface="+mj-lt"/>
                        </a:rPr>
                        <a:t>0.5% share</a:t>
                      </a:r>
                    </a:p>
                  </a:txBody>
                  <a:tcPr>
                    <a:solidFill>
                      <a:schemeClr val="bg1"/>
                    </a:solidFill>
                  </a:tcPr>
                </a:tc>
                <a:tc>
                  <a:txBody>
                    <a:bodyPr/>
                    <a:lstStyle/>
                    <a:p>
                      <a:r>
                        <a:rPr lang="en-US" sz="1700" dirty="0">
                          <a:solidFill>
                            <a:srgbClr val="4CB3AE"/>
                          </a:solidFill>
                          <a:latin typeface="+mj-lt"/>
                        </a:rPr>
                        <a:t>1% share</a:t>
                      </a:r>
                    </a:p>
                  </a:txBody>
                  <a:tcPr>
                    <a:solidFill>
                      <a:schemeClr val="bg1"/>
                    </a:solidFill>
                  </a:tcPr>
                </a:tc>
                <a:tc>
                  <a:txBody>
                    <a:bodyPr/>
                    <a:lstStyle/>
                    <a:p>
                      <a:r>
                        <a:rPr lang="en-US" sz="1700" dirty="0">
                          <a:solidFill>
                            <a:srgbClr val="4CB3AE"/>
                          </a:solidFill>
                          <a:latin typeface="+mj-lt"/>
                        </a:rPr>
                        <a:t>5% share</a:t>
                      </a:r>
                    </a:p>
                  </a:txBody>
                  <a:tcPr>
                    <a:solidFill>
                      <a:schemeClr val="bg1"/>
                    </a:solidFill>
                  </a:tcPr>
                </a:tc>
                <a:extLst>
                  <a:ext uri="{0D108BD9-81ED-4DB2-BD59-A6C34878D82A}">
                    <a16:rowId xmlns:a16="http://schemas.microsoft.com/office/drawing/2014/main" val="1218791439"/>
                  </a:ext>
                </a:extLst>
              </a:tr>
              <a:tr h="370840">
                <a:tc>
                  <a:txBody>
                    <a:bodyPr/>
                    <a:lstStyle/>
                    <a:p>
                      <a:r>
                        <a:rPr lang="en-US" sz="1500" b="1" dirty="0">
                          <a:solidFill>
                            <a:schemeClr val="bg1"/>
                          </a:solidFill>
                          <a:latin typeface="+mj-lt"/>
                        </a:rPr>
                        <a:t>Lactose</a:t>
                      </a:r>
                    </a:p>
                  </a:txBody>
                  <a:tcPr>
                    <a:solidFill>
                      <a:srgbClr val="4CB3AE"/>
                    </a:solidFill>
                  </a:tcPr>
                </a:tc>
                <a:tc>
                  <a:txBody>
                    <a:bodyPr/>
                    <a:lstStyle/>
                    <a:p>
                      <a:r>
                        <a:rPr lang="en-US" sz="1500" b="1" dirty="0">
                          <a:solidFill>
                            <a:schemeClr val="bg1"/>
                          </a:solidFill>
                          <a:latin typeface="+mj-lt"/>
                        </a:rPr>
                        <a:t>15%</a:t>
                      </a:r>
                    </a:p>
                  </a:txBody>
                  <a:tcPr>
                    <a:solidFill>
                      <a:srgbClr val="4CB3AE"/>
                    </a:solidFill>
                  </a:tcPr>
                </a:tc>
                <a:tc>
                  <a:txBody>
                    <a:bodyPr/>
                    <a:lstStyle/>
                    <a:p>
                      <a:r>
                        <a:rPr lang="en-US" sz="1500" b="1" dirty="0" err="1">
                          <a:solidFill>
                            <a:schemeClr val="bg1"/>
                          </a:solidFill>
                          <a:latin typeface="+mj-lt"/>
                        </a:rPr>
                        <a:t>9.9m</a:t>
                      </a:r>
                      <a:endParaRPr lang="en-US" sz="1500" b="1" dirty="0">
                        <a:solidFill>
                          <a:schemeClr val="bg1"/>
                        </a:solidFill>
                        <a:latin typeface="+mj-lt"/>
                      </a:endParaRPr>
                    </a:p>
                  </a:txBody>
                  <a:tcPr>
                    <a:solidFill>
                      <a:srgbClr val="4CB3AE"/>
                    </a:solidFill>
                  </a:tcPr>
                </a:tc>
                <a:tc>
                  <a:txBody>
                    <a:bodyPr/>
                    <a:lstStyle/>
                    <a:p>
                      <a:r>
                        <a:rPr lang="en-US" sz="1500" b="1" dirty="0">
                          <a:solidFill>
                            <a:schemeClr val="bg1"/>
                          </a:solidFill>
                          <a:latin typeface="+mj-lt"/>
                        </a:rPr>
                        <a:t>£</a:t>
                      </a:r>
                      <a:r>
                        <a:rPr lang="en-US" sz="1500" b="1" dirty="0" err="1">
                          <a:solidFill>
                            <a:schemeClr val="bg1"/>
                          </a:solidFill>
                          <a:latin typeface="+mj-lt"/>
                        </a:rPr>
                        <a:t>297m</a:t>
                      </a:r>
                      <a:endParaRPr lang="en-US" sz="1500" b="1" dirty="0">
                        <a:solidFill>
                          <a:schemeClr val="bg1"/>
                        </a:solidFill>
                        <a:latin typeface="+mj-lt"/>
                      </a:endParaRPr>
                    </a:p>
                  </a:txBody>
                  <a:tcPr>
                    <a:solidFill>
                      <a:srgbClr val="4CB3AE"/>
                    </a:solidFill>
                  </a:tcPr>
                </a:tc>
                <a:tc>
                  <a:txBody>
                    <a:bodyPr/>
                    <a:lstStyle/>
                    <a:p>
                      <a:r>
                        <a:rPr lang="en-US" sz="1500" b="1" dirty="0">
                          <a:solidFill>
                            <a:schemeClr val="bg1"/>
                          </a:solidFill>
                          <a:latin typeface="+mj-lt"/>
                        </a:rPr>
                        <a:t>£1.5m</a:t>
                      </a:r>
                    </a:p>
                  </a:txBody>
                  <a:tcPr>
                    <a:solidFill>
                      <a:srgbClr val="4CB3AE"/>
                    </a:solidFill>
                  </a:tcPr>
                </a:tc>
                <a:tc>
                  <a:txBody>
                    <a:bodyPr/>
                    <a:lstStyle/>
                    <a:p>
                      <a:r>
                        <a:rPr lang="en-US" sz="1500" b="1" dirty="0">
                          <a:solidFill>
                            <a:schemeClr val="bg1"/>
                          </a:solidFill>
                          <a:latin typeface="+mj-lt"/>
                        </a:rPr>
                        <a:t>£3m</a:t>
                      </a:r>
                    </a:p>
                  </a:txBody>
                  <a:tcPr>
                    <a:solidFill>
                      <a:srgbClr val="4CB3AE"/>
                    </a:solidFill>
                  </a:tcPr>
                </a:tc>
                <a:tc>
                  <a:txBody>
                    <a:bodyPr/>
                    <a:lstStyle/>
                    <a:p>
                      <a:r>
                        <a:rPr lang="en-US" sz="1500" b="1" dirty="0">
                          <a:solidFill>
                            <a:schemeClr val="bg1"/>
                          </a:solidFill>
                          <a:latin typeface="+mj-lt"/>
                        </a:rPr>
                        <a:t>£15m</a:t>
                      </a:r>
                    </a:p>
                  </a:txBody>
                  <a:tcPr>
                    <a:solidFill>
                      <a:srgbClr val="4CB3AE"/>
                    </a:solidFill>
                  </a:tcPr>
                </a:tc>
                <a:extLst>
                  <a:ext uri="{0D108BD9-81ED-4DB2-BD59-A6C34878D82A}">
                    <a16:rowId xmlns:a16="http://schemas.microsoft.com/office/drawing/2014/main" val="1470218992"/>
                  </a:ext>
                </a:extLst>
              </a:tr>
              <a:tr h="370840">
                <a:tc>
                  <a:txBody>
                    <a:bodyPr/>
                    <a:lstStyle/>
                    <a:p>
                      <a:r>
                        <a:rPr lang="en-US" sz="1500" b="1" dirty="0">
                          <a:solidFill>
                            <a:schemeClr val="bg1"/>
                          </a:solidFill>
                          <a:latin typeface="+mj-lt"/>
                        </a:rPr>
                        <a:t>Gluten</a:t>
                      </a:r>
                    </a:p>
                  </a:txBody>
                  <a:tcPr>
                    <a:solidFill>
                      <a:srgbClr val="4CB3AE"/>
                    </a:solidFill>
                  </a:tcPr>
                </a:tc>
                <a:tc>
                  <a:txBody>
                    <a:bodyPr/>
                    <a:lstStyle/>
                    <a:p>
                      <a:r>
                        <a:rPr lang="en-US" sz="1500" b="1" dirty="0">
                          <a:solidFill>
                            <a:schemeClr val="bg1"/>
                          </a:solidFill>
                          <a:latin typeface="+mj-lt"/>
                        </a:rPr>
                        <a:t>13%</a:t>
                      </a:r>
                    </a:p>
                  </a:txBody>
                  <a:tcPr>
                    <a:solidFill>
                      <a:srgbClr val="4CB3AE"/>
                    </a:solidFill>
                  </a:tcPr>
                </a:tc>
                <a:tc>
                  <a:txBody>
                    <a:bodyPr/>
                    <a:lstStyle/>
                    <a:p>
                      <a:r>
                        <a:rPr lang="en-US" sz="1500" b="1" dirty="0">
                          <a:solidFill>
                            <a:schemeClr val="bg1"/>
                          </a:solidFill>
                          <a:latin typeface="+mj-lt"/>
                        </a:rPr>
                        <a:t>8.6m</a:t>
                      </a:r>
                    </a:p>
                  </a:txBody>
                  <a:tcPr>
                    <a:solidFill>
                      <a:srgbClr val="4CB3AE"/>
                    </a:solidFill>
                  </a:tcPr>
                </a:tc>
                <a:tc>
                  <a:txBody>
                    <a:bodyPr/>
                    <a:lstStyle/>
                    <a:p>
                      <a:r>
                        <a:rPr lang="en-US" sz="1500" b="1" dirty="0">
                          <a:solidFill>
                            <a:schemeClr val="bg1"/>
                          </a:solidFill>
                          <a:latin typeface="+mj-lt"/>
                        </a:rPr>
                        <a:t>£258m</a:t>
                      </a:r>
                    </a:p>
                  </a:txBody>
                  <a:tcPr>
                    <a:solidFill>
                      <a:srgbClr val="4CB3AE"/>
                    </a:solidFill>
                  </a:tcPr>
                </a:tc>
                <a:tc>
                  <a:txBody>
                    <a:bodyPr/>
                    <a:lstStyle/>
                    <a:p>
                      <a:r>
                        <a:rPr lang="en-US" sz="1500" b="1" dirty="0">
                          <a:solidFill>
                            <a:schemeClr val="bg1"/>
                          </a:solidFill>
                          <a:latin typeface="+mj-lt"/>
                        </a:rPr>
                        <a:t>£1.3m</a:t>
                      </a:r>
                    </a:p>
                  </a:txBody>
                  <a:tcPr>
                    <a:solidFill>
                      <a:srgbClr val="4CB3AE"/>
                    </a:solidFill>
                  </a:tcPr>
                </a:tc>
                <a:tc>
                  <a:txBody>
                    <a:bodyPr/>
                    <a:lstStyle/>
                    <a:p>
                      <a:r>
                        <a:rPr lang="en-US" sz="1500" b="1" dirty="0">
                          <a:solidFill>
                            <a:schemeClr val="bg1"/>
                          </a:solidFill>
                          <a:latin typeface="+mj-lt"/>
                        </a:rPr>
                        <a:t>£2.6m</a:t>
                      </a:r>
                    </a:p>
                  </a:txBody>
                  <a:tcPr>
                    <a:solidFill>
                      <a:srgbClr val="4CB3AE"/>
                    </a:solidFill>
                  </a:tcPr>
                </a:tc>
                <a:tc>
                  <a:txBody>
                    <a:bodyPr/>
                    <a:lstStyle/>
                    <a:p>
                      <a:r>
                        <a:rPr lang="en-US" sz="1500" b="1" dirty="0">
                          <a:solidFill>
                            <a:schemeClr val="bg1"/>
                          </a:solidFill>
                          <a:latin typeface="+mj-lt"/>
                        </a:rPr>
                        <a:t>£13m</a:t>
                      </a:r>
                    </a:p>
                  </a:txBody>
                  <a:tcPr>
                    <a:solidFill>
                      <a:srgbClr val="4CB3AE"/>
                    </a:solidFill>
                  </a:tcPr>
                </a:tc>
                <a:extLst>
                  <a:ext uri="{0D108BD9-81ED-4DB2-BD59-A6C34878D82A}">
                    <a16:rowId xmlns:a16="http://schemas.microsoft.com/office/drawing/2014/main" val="3611386537"/>
                  </a:ext>
                </a:extLst>
              </a:tr>
              <a:tr h="370840">
                <a:tc>
                  <a:txBody>
                    <a:bodyPr/>
                    <a:lstStyle/>
                    <a:p>
                      <a:r>
                        <a:rPr lang="en-US" sz="1500" b="1" dirty="0">
                          <a:solidFill>
                            <a:schemeClr val="bg1"/>
                          </a:solidFill>
                          <a:latin typeface="+mj-lt"/>
                        </a:rPr>
                        <a:t>Caffeine</a:t>
                      </a:r>
                    </a:p>
                  </a:txBody>
                  <a:tcPr>
                    <a:solidFill>
                      <a:srgbClr val="4CB3AE"/>
                    </a:solidFill>
                  </a:tcPr>
                </a:tc>
                <a:tc>
                  <a:txBody>
                    <a:bodyPr/>
                    <a:lstStyle/>
                    <a:p>
                      <a:r>
                        <a:rPr lang="en-US" sz="1500" b="1" dirty="0">
                          <a:solidFill>
                            <a:schemeClr val="bg1"/>
                          </a:solidFill>
                          <a:latin typeface="+mj-lt"/>
                        </a:rPr>
                        <a:t>10%</a:t>
                      </a:r>
                    </a:p>
                  </a:txBody>
                  <a:tcPr>
                    <a:solidFill>
                      <a:srgbClr val="4CB3AE"/>
                    </a:solidFill>
                  </a:tcPr>
                </a:tc>
                <a:tc>
                  <a:txBody>
                    <a:bodyPr/>
                    <a:lstStyle/>
                    <a:p>
                      <a:r>
                        <a:rPr lang="en-US" sz="1500" b="1" dirty="0">
                          <a:solidFill>
                            <a:schemeClr val="bg1"/>
                          </a:solidFill>
                          <a:latin typeface="+mj-lt"/>
                        </a:rPr>
                        <a:t>6.6m</a:t>
                      </a:r>
                    </a:p>
                  </a:txBody>
                  <a:tcPr>
                    <a:solidFill>
                      <a:srgbClr val="4CB3AE"/>
                    </a:solidFill>
                  </a:tcPr>
                </a:tc>
                <a:tc>
                  <a:txBody>
                    <a:bodyPr/>
                    <a:lstStyle/>
                    <a:p>
                      <a:r>
                        <a:rPr lang="en-US" sz="1500" b="1" dirty="0">
                          <a:solidFill>
                            <a:schemeClr val="bg1"/>
                          </a:solidFill>
                          <a:latin typeface="+mj-lt"/>
                        </a:rPr>
                        <a:t>£198m</a:t>
                      </a:r>
                    </a:p>
                  </a:txBody>
                  <a:tcPr>
                    <a:solidFill>
                      <a:srgbClr val="4CB3AE"/>
                    </a:solidFill>
                  </a:tcPr>
                </a:tc>
                <a:tc>
                  <a:txBody>
                    <a:bodyPr/>
                    <a:lstStyle/>
                    <a:p>
                      <a:r>
                        <a:rPr lang="en-US" sz="1500" b="1" dirty="0">
                          <a:solidFill>
                            <a:schemeClr val="bg1"/>
                          </a:solidFill>
                          <a:latin typeface="+mj-lt"/>
                        </a:rPr>
                        <a:t>£1m</a:t>
                      </a:r>
                    </a:p>
                  </a:txBody>
                  <a:tcPr>
                    <a:solidFill>
                      <a:srgbClr val="4CB3AE"/>
                    </a:solidFill>
                  </a:tcPr>
                </a:tc>
                <a:tc>
                  <a:txBody>
                    <a:bodyPr/>
                    <a:lstStyle/>
                    <a:p>
                      <a:r>
                        <a:rPr lang="en-US" sz="1500" b="1" dirty="0">
                          <a:solidFill>
                            <a:schemeClr val="bg1"/>
                          </a:solidFill>
                          <a:latin typeface="+mj-lt"/>
                        </a:rPr>
                        <a:t>£2m</a:t>
                      </a:r>
                    </a:p>
                  </a:txBody>
                  <a:tcPr>
                    <a:solidFill>
                      <a:srgbClr val="4CB3AE"/>
                    </a:solidFill>
                  </a:tcPr>
                </a:tc>
                <a:tc>
                  <a:txBody>
                    <a:bodyPr/>
                    <a:lstStyle/>
                    <a:p>
                      <a:r>
                        <a:rPr lang="en-US" sz="1500" b="1" dirty="0">
                          <a:solidFill>
                            <a:schemeClr val="bg1"/>
                          </a:solidFill>
                          <a:latin typeface="+mj-lt"/>
                        </a:rPr>
                        <a:t>£10m</a:t>
                      </a:r>
                    </a:p>
                  </a:txBody>
                  <a:tcPr>
                    <a:solidFill>
                      <a:srgbClr val="4CB3AE"/>
                    </a:solidFill>
                  </a:tcPr>
                </a:tc>
                <a:extLst>
                  <a:ext uri="{0D108BD9-81ED-4DB2-BD59-A6C34878D82A}">
                    <a16:rowId xmlns:a16="http://schemas.microsoft.com/office/drawing/2014/main" val="2036061456"/>
                  </a:ext>
                </a:extLst>
              </a:tr>
              <a:tr h="370840">
                <a:tc>
                  <a:txBody>
                    <a:bodyPr/>
                    <a:lstStyle/>
                    <a:p>
                      <a:r>
                        <a:rPr lang="en-US" sz="1500" b="1" dirty="0">
                          <a:solidFill>
                            <a:schemeClr val="bg1"/>
                          </a:solidFill>
                          <a:latin typeface="+mj-lt"/>
                        </a:rPr>
                        <a:t>Alcohol</a:t>
                      </a:r>
                    </a:p>
                  </a:txBody>
                  <a:tcPr>
                    <a:solidFill>
                      <a:srgbClr val="4CB3AE"/>
                    </a:solidFill>
                  </a:tcPr>
                </a:tc>
                <a:tc>
                  <a:txBody>
                    <a:bodyPr/>
                    <a:lstStyle/>
                    <a:p>
                      <a:r>
                        <a:rPr lang="en-US" sz="1500" b="1" dirty="0">
                          <a:solidFill>
                            <a:schemeClr val="bg1"/>
                          </a:solidFill>
                          <a:latin typeface="+mj-lt"/>
                        </a:rPr>
                        <a:t>7%</a:t>
                      </a:r>
                    </a:p>
                  </a:txBody>
                  <a:tcPr>
                    <a:solidFill>
                      <a:srgbClr val="4CB3AE"/>
                    </a:solidFill>
                  </a:tcPr>
                </a:tc>
                <a:tc>
                  <a:txBody>
                    <a:bodyPr/>
                    <a:lstStyle/>
                    <a:p>
                      <a:r>
                        <a:rPr lang="en-US" sz="1500" b="1" dirty="0">
                          <a:solidFill>
                            <a:schemeClr val="bg1"/>
                          </a:solidFill>
                          <a:latin typeface="+mj-lt"/>
                        </a:rPr>
                        <a:t>4.6m</a:t>
                      </a:r>
                    </a:p>
                  </a:txBody>
                  <a:tcPr>
                    <a:solidFill>
                      <a:srgbClr val="4CB3AE"/>
                    </a:solidFill>
                  </a:tcPr>
                </a:tc>
                <a:tc>
                  <a:txBody>
                    <a:bodyPr/>
                    <a:lstStyle/>
                    <a:p>
                      <a:r>
                        <a:rPr lang="en-US" sz="1500" b="1" dirty="0">
                          <a:solidFill>
                            <a:schemeClr val="bg1"/>
                          </a:solidFill>
                          <a:latin typeface="+mj-lt"/>
                        </a:rPr>
                        <a:t>£138m</a:t>
                      </a:r>
                    </a:p>
                  </a:txBody>
                  <a:tcPr>
                    <a:solidFill>
                      <a:srgbClr val="4CB3AE"/>
                    </a:solidFill>
                  </a:tcPr>
                </a:tc>
                <a:tc>
                  <a:txBody>
                    <a:bodyPr/>
                    <a:lstStyle/>
                    <a:p>
                      <a:r>
                        <a:rPr lang="en-US" sz="1500" b="1" dirty="0">
                          <a:solidFill>
                            <a:schemeClr val="bg1"/>
                          </a:solidFill>
                          <a:latin typeface="+mj-lt"/>
                        </a:rPr>
                        <a:t>£</a:t>
                      </a:r>
                      <a:r>
                        <a:rPr lang="en-US" sz="1500" b="1">
                          <a:solidFill>
                            <a:schemeClr val="bg1"/>
                          </a:solidFill>
                          <a:latin typeface="+mj-lt"/>
                        </a:rPr>
                        <a:t>0.7m</a:t>
                      </a:r>
                      <a:endParaRPr lang="en-US" sz="1500" b="1" dirty="0">
                        <a:solidFill>
                          <a:schemeClr val="bg1"/>
                        </a:solidFill>
                        <a:latin typeface="+mj-lt"/>
                      </a:endParaRPr>
                    </a:p>
                  </a:txBody>
                  <a:tcPr>
                    <a:solidFill>
                      <a:srgbClr val="4CB3AE"/>
                    </a:solidFill>
                  </a:tcPr>
                </a:tc>
                <a:tc>
                  <a:txBody>
                    <a:bodyPr/>
                    <a:lstStyle/>
                    <a:p>
                      <a:r>
                        <a:rPr lang="en-US" sz="1500" b="1" dirty="0">
                          <a:solidFill>
                            <a:schemeClr val="bg1"/>
                          </a:solidFill>
                          <a:latin typeface="+mj-lt"/>
                        </a:rPr>
                        <a:t>£1.4m</a:t>
                      </a:r>
                    </a:p>
                  </a:txBody>
                  <a:tcPr>
                    <a:solidFill>
                      <a:srgbClr val="4CB3AE"/>
                    </a:solidFill>
                  </a:tcPr>
                </a:tc>
                <a:tc>
                  <a:txBody>
                    <a:bodyPr/>
                    <a:lstStyle/>
                    <a:p>
                      <a:r>
                        <a:rPr lang="en-US" sz="1500" b="1" dirty="0">
                          <a:solidFill>
                            <a:schemeClr val="bg1"/>
                          </a:solidFill>
                          <a:latin typeface="+mj-lt"/>
                        </a:rPr>
                        <a:t>£6.9m</a:t>
                      </a:r>
                    </a:p>
                  </a:txBody>
                  <a:tcPr>
                    <a:solidFill>
                      <a:srgbClr val="4CB3AE"/>
                    </a:solidFill>
                  </a:tcPr>
                </a:tc>
                <a:extLst>
                  <a:ext uri="{0D108BD9-81ED-4DB2-BD59-A6C34878D82A}">
                    <a16:rowId xmlns:a16="http://schemas.microsoft.com/office/drawing/2014/main" val="3313711062"/>
                  </a:ext>
                </a:extLst>
              </a:tr>
              <a:tr h="370840">
                <a:tc>
                  <a:txBody>
                    <a:bodyPr/>
                    <a:lstStyle/>
                    <a:p>
                      <a:r>
                        <a:rPr lang="en-US" sz="1500" b="1" dirty="0">
                          <a:solidFill>
                            <a:schemeClr val="bg1"/>
                          </a:solidFill>
                          <a:latin typeface="+mj-lt"/>
                        </a:rPr>
                        <a:t>Osteoarthritis</a:t>
                      </a:r>
                    </a:p>
                  </a:txBody>
                  <a:tcPr>
                    <a:solidFill>
                      <a:srgbClr val="4CB3AE"/>
                    </a:solidFill>
                  </a:tcPr>
                </a:tc>
                <a:tc>
                  <a:txBody>
                    <a:bodyPr/>
                    <a:lstStyle/>
                    <a:p>
                      <a:r>
                        <a:rPr lang="en-US" sz="1500" b="1" dirty="0">
                          <a:solidFill>
                            <a:schemeClr val="bg1"/>
                          </a:solidFill>
                          <a:latin typeface="+mj-lt"/>
                        </a:rPr>
                        <a:t>10%</a:t>
                      </a:r>
                    </a:p>
                  </a:txBody>
                  <a:tcPr>
                    <a:solidFill>
                      <a:srgbClr val="4CB3AE"/>
                    </a:solidFill>
                  </a:tcPr>
                </a:tc>
                <a:tc>
                  <a:txBody>
                    <a:bodyPr/>
                    <a:lstStyle/>
                    <a:p>
                      <a:r>
                        <a:rPr lang="en-US" sz="1500" b="1" dirty="0">
                          <a:solidFill>
                            <a:schemeClr val="bg1"/>
                          </a:solidFill>
                          <a:latin typeface="+mj-lt"/>
                        </a:rPr>
                        <a:t>6.6m</a:t>
                      </a:r>
                    </a:p>
                  </a:txBody>
                  <a:tcPr>
                    <a:solidFill>
                      <a:srgbClr val="4CB3AE"/>
                    </a:solidFill>
                  </a:tcPr>
                </a:tc>
                <a:tc>
                  <a:txBody>
                    <a:bodyPr/>
                    <a:lstStyle/>
                    <a:p>
                      <a:r>
                        <a:rPr lang="en-US" sz="1500" b="1" dirty="0">
                          <a:solidFill>
                            <a:schemeClr val="bg1"/>
                          </a:solidFill>
                          <a:latin typeface="+mj-lt"/>
                        </a:rPr>
                        <a:t>£198m</a:t>
                      </a:r>
                    </a:p>
                  </a:txBody>
                  <a:tcPr>
                    <a:solidFill>
                      <a:srgbClr val="4CB3AE"/>
                    </a:solidFill>
                  </a:tcPr>
                </a:tc>
                <a:tc>
                  <a:txBody>
                    <a:bodyPr/>
                    <a:lstStyle/>
                    <a:p>
                      <a:r>
                        <a:rPr lang="en-US" sz="1500" b="1" dirty="0">
                          <a:solidFill>
                            <a:schemeClr val="bg1"/>
                          </a:solidFill>
                          <a:latin typeface="+mj-lt"/>
                        </a:rPr>
                        <a:t>£1m</a:t>
                      </a:r>
                    </a:p>
                  </a:txBody>
                  <a:tcPr>
                    <a:solidFill>
                      <a:srgbClr val="4CB3AE"/>
                    </a:solidFill>
                  </a:tcPr>
                </a:tc>
                <a:tc>
                  <a:txBody>
                    <a:bodyPr/>
                    <a:lstStyle/>
                    <a:p>
                      <a:r>
                        <a:rPr lang="en-US" sz="1500" b="1" dirty="0">
                          <a:solidFill>
                            <a:schemeClr val="bg1"/>
                          </a:solidFill>
                          <a:latin typeface="+mj-lt"/>
                        </a:rPr>
                        <a:t>£2m</a:t>
                      </a:r>
                    </a:p>
                  </a:txBody>
                  <a:tcPr>
                    <a:solidFill>
                      <a:srgbClr val="4CB3AE"/>
                    </a:solidFill>
                  </a:tcPr>
                </a:tc>
                <a:tc>
                  <a:txBody>
                    <a:bodyPr/>
                    <a:lstStyle/>
                    <a:p>
                      <a:r>
                        <a:rPr lang="en-US" sz="1500" b="1" dirty="0">
                          <a:solidFill>
                            <a:schemeClr val="bg1"/>
                          </a:solidFill>
                          <a:latin typeface="+mj-lt"/>
                        </a:rPr>
                        <a:t>£10m</a:t>
                      </a:r>
                    </a:p>
                  </a:txBody>
                  <a:tcPr>
                    <a:solidFill>
                      <a:srgbClr val="4CB3AE"/>
                    </a:solidFill>
                  </a:tcPr>
                </a:tc>
                <a:extLst>
                  <a:ext uri="{0D108BD9-81ED-4DB2-BD59-A6C34878D82A}">
                    <a16:rowId xmlns:a16="http://schemas.microsoft.com/office/drawing/2014/main" val="2190292073"/>
                  </a:ext>
                </a:extLst>
              </a:tr>
              <a:tr h="370840">
                <a:tc>
                  <a:txBody>
                    <a:bodyPr/>
                    <a:lstStyle/>
                    <a:p>
                      <a:r>
                        <a:rPr lang="en-US" sz="1500" b="1" dirty="0">
                          <a:solidFill>
                            <a:schemeClr val="bg1"/>
                          </a:solidFill>
                          <a:latin typeface="+mj-lt"/>
                        </a:rPr>
                        <a:t>Pre-pregnancy</a:t>
                      </a:r>
                    </a:p>
                  </a:txBody>
                  <a:tcPr>
                    <a:solidFill>
                      <a:srgbClr val="4CB3AE"/>
                    </a:solidFill>
                  </a:tcPr>
                </a:tc>
                <a:tc>
                  <a:txBody>
                    <a:bodyPr/>
                    <a:lstStyle/>
                    <a:p>
                      <a:r>
                        <a:rPr lang="en-US" sz="1500" b="1" dirty="0">
                          <a:solidFill>
                            <a:schemeClr val="bg1"/>
                          </a:solidFill>
                          <a:latin typeface="+mj-lt"/>
                        </a:rPr>
                        <a:t>Births + TTC </a:t>
                      </a:r>
                    </a:p>
                    <a:p>
                      <a:r>
                        <a:rPr lang="en-US" sz="1500" b="1" dirty="0">
                          <a:solidFill>
                            <a:schemeClr val="bg1"/>
                          </a:solidFill>
                          <a:latin typeface="+mj-lt"/>
                        </a:rPr>
                        <a:t>(1 in 6)</a:t>
                      </a:r>
                    </a:p>
                  </a:txBody>
                  <a:tcPr>
                    <a:solidFill>
                      <a:srgbClr val="4CB3AE"/>
                    </a:solidFill>
                  </a:tcPr>
                </a:tc>
                <a:tc>
                  <a:txBody>
                    <a:bodyPr/>
                    <a:lstStyle/>
                    <a:p>
                      <a:r>
                        <a:rPr lang="en-US" sz="1500" b="1" dirty="0" err="1">
                          <a:solidFill>
                            <a:schemeClr val="bg1"/>
                          </a:solidFill>
                          <a:latin typeface="+mj-lt"/>
                        </a:rPr>
                        <a:t>0.8m</a:t>
                      </a:r>
                      <a:endParaRPr lang="en-US" sz="1500" b="1" dirty="0">
                        <a:solidFill>
                          <a:schemeClr val="bg1"/>
                        </a:solidFill>
                        <a:latin typeface="+mj-lt"/>
                      </a:endParaRPr>
                    </a:p>
                  </a:txBody>
                  <a:tcPr>
                    <a:solidFill>
                      <a:srgbClr val="4CB3AE"/>
                    </a:solidFill>
                  </a:tcPr>
                </a:tc>
                <a:tc>
                  <a:txBody>
                    <a:bodyPr/>
                    <a:lstStyle/>
                    <a:p>
                      <a:r>
                        <a:rPr lang="en-US" sz="1500" b="1" dirty="0">
                          <a:solidFill>
                            <a:schemeClr val="bg1"/>
                          </a:solidFill>
                          <a:latin typeface="+mj-lt"/>
                        </a:rPr>
                        <a:t>£23m</a:t>
                      </a:r>
                    </a:p>
                  </a:txBody>
                  <a:tcPr>
                    <a:solidFill>
                      <a:srgbClr val="4CB3AE"/>
                    </a:solidFill>
                  </a:tcPr>
                </a:tc>
                <a:tc>
                  <a:txBody>
                    <a:bodyPr/>
                    <a:lstStyle/>
                    <a:p>
                      <a:r>
                        <a:rPr lang="en-US" sz="1500" b="1" dirty="0">
                          <a:solidFill>
                            <a:schemeClr val="bg1"/>
                          </a:solidFill>
                          <a:latin typeface="+mj-lt"/>
                        </a:rPr>
                        <a:t>£0.12m</a:t>
                      </a:r>
                    </a:p>
                  </a:txBody>
                  <a:tcPr>
                    <a:solidFill>
                      <a:srgbClr val="4CB3AE"/>
                    </a:solidFill>
                  </a:tcPr>
                </a:tc>
                <a:tc>
                  <a:txBody>
                    <a:bodyPr/>
                    <a:lstStyle/>
                    <a:p>
                      <a:r>
                        <a:rPr lang="en-US" sz="1500" b="1" dirty="0">
                          <a:solidFill>
                            <a:schemeClr val="bg1"/>
                          </a:solidFill>
                          <a:latin typeface="+mj-lt"/>
                        </a:rPr>
                        <a:t>£0.23m</a:t>
                      </a:r>
                    </a:p>
                  </a:txBody>
                  <a:tcPr>
                    <a:solidFill>
                      <a:srgbClr val="4CB3AE"/>
                    </a:solidFill>
                  </a:tcPr>
                </a:tc>
                <a:tc>
                  <a:txBody>
                    <a:bodyPr/>
                    <a:lstStyle/>
                    <a:p>
                      <a:r>
                        <a:rPr lang="en-US" sz="1500" b="1" dirty="0">
                          <a:solidFill>
                            <a:schemeClr val="bg1"/>
                          </a:solidFill>
                          <a:latin typeface="+mj-lt"/>
                        </a:rPr>
                        <a:t>£1.1m</a:t>
                      </a:r>
                    </a:p>
                  </a:txBody>
                  <a:tcPr>
                    <a:solidFill>
                      <a:srgbClr val="4CB3AE"/>
                    </a:solidFill>
                  </a:tcPr>
                </a:tc>
                <a:extLst>
                  <a:ext uri="{0D108BD9-81ED-4DB2-BD59-A6C34878D82A}">
                    <a16:rowId xmlns:a16="http://schemas.microsoft.com/office/drawing/2014/main" val="3507619688"/>
                  </a:ext>
                </a:extLst>
              </a:tr>
              <a:tr h="370840">
                <a:tc>
                  <a:txBody>
                    <a:bodyPr/>
                    <a:lstStyle/>
                    <a:p>
                      <a:endParaRPr lang="en-US" sz="1500" b="1" dirty="0">
                        <a:solidFill>
                          <a:schemeClr val="bg1"/>
                        </a:solidFill>
                        <a:latin typeface="+mj-lt"/>
                      </a:endParaRPr>
                    </a:p>
                  </a:txBody>
                  <a:tcPr>
                    <a:solidFill>
                      <a:srgbClr val="4CB3AE"/>
                    </a:solidFill>
                  </a:tcPr>
                </a:tc>
                <a:tc>
                  <a:txBody>
                    <a:bodyPr/>
                    <a:lstStyle/>
                    <a:p>
                      <a:endParaRPr lang="en-US" sz="1500" b="1" dirty="0">
                        <a:solidFill>
                          <a:schemeClr val="bg1"/>
                        </a:solidFill>
                        <a:latin typeface="+mj-lt"/>
                      </a:endParaRPr>
                    </a:p>
                  </a:txBody>
                  <a:tcPr>
                    <a:solidFill>
                      <a:srgbClr val="4CB3AE"/>
                    </a:solidFill>
                  </a:tcPr>
                </a:tc>
                <a:tc>
                  <a:txBody>
                    <a:bodyPr/>
                    <a:lstStyle/>
                    <a:p>
                      <a:endParaRPr lang="en-US" sz="1500" b="1" dirty="0">
                        <a:solidFill>
                          <a:schemeClr val="bg1"/>
                        </a:solidFill>
                        <a:latin typeface="+mj-lt"/>
                      </a:endParaRPr>
                    </a:p>
                  </a:txBody>
                  <a:tcPr>
                    <a:solidFill>
                      <a:srgbClr val="4CB3AE"/>
                    </a:solidFill>
                  </a:tcPr>
                </a:tc>
                <a:tc>
                  <a:txBody>
                    <a:bodyPr/>
                    <a:lstStyle/>
                    <a:p>
                      <a:r>
                        <a:rPr lang="en-US" sz="1800" b="1" dirty="0">
                          <a:solidFill>
                            <a:srgbClr val="FFFF00"/>
                          </a:solidFill>
                          <a:latin typeface="+mj-lt"/>
                        </a:rPr>
                        <a:t>£1.11bn</a:t>
                      </a:r>
                    </a:p>
                  </a:txBody>
                  <a:tcPr>
                    <a:solidFill>
                      <a:srgbClr val="4CB3AE"/>
                    </a:solidFill>
                  </a:tcPr>
                </a:tc>
                <a:tc>
                  <a:txBody>
                    <a:bodyPr/>
                    <a:lstStyle/>
                    <a:p>
                      <a:r>
                        <a:rPr lang="en-US" sz="1800" b="1" dirty="0">
                          <a:solidFill>
                            <a:srgbClr val="FFFF00"/>
                          </a:solidFill>
                          <a:latin typeface="+mj-lt"/>
                        </a:rPr>
                        <a:t>£5.6m</a:t>
                      </a:r>
                    </a:p>
                  </a:txBody>
                  <a:tcPr>
                    <a:solidFill>
                      <a:srgbClr val="4CB3AE"/>
                    </a:solidFill>
                  </a:tcPr>
                </a:tc>
                <a:tc>
                  <a:txBody>
                    <a:bodyPr/>
                    <a:lstStyle/>
                    <a:p>
                      <a:r>
                        <a:rPr lang="en-US" sz="1800" b="1" dirty="0">
                          <a:solidFill>
                            <a:srgbClr val="FFFF00"/>
                          </a:solidFill>
                          <a:latin typeface="+mj-lt"/>
                        </a:rPr>
                        <a:t>£</a:t>
                      </a:r>
                      <a:r>
                        <a:rPr lang="en-US" sz="1800" b="1" dirty="0" err="1">
                          <a:solidFill>
                            <a:srgbClr val="FFFF00"/>
                          </a:solidFill>
                          <a:latin typeface="+mj-lt"/>
                        </a:rPr>
                        <a:t>11.23m</a:t>
                      </a:r>
                      <a:endParaRPr lang="en-US" sz="1800" b="1" dirty="0">
                        <a:solidFill>
                          <a:srgbClr val="FFFF00"/>
                        </a:solidFill>
                        <a:latin typeface="+mj-lt"/>
                      </a:endParaRPr>
                    </a:p>
                  </a:txBody>
                  <a:tcPr>
                    <a:solidFill>
                      <a:srgbClr val="4CB3AE"/>
                    </a:solidFill>
                  </a:tcPr>
                </a:tc>
                <a:tc>
                  <a:txBody>
                    <a:bodyPr/>
                    <a:lstStyle/>
                    <a:p>
                      <a:r>
                        <a:rPr lang="en-US" sz="1800" b="1" dirty="0">
                          <a:solidFill>
                            <a:srgbClr val="FFFF00"/>
                          </a:solidFill>
                          <a:latin typeface="+mj-lt"/>
                        </a:rPr>
                        <a:t>£56m</a:t>
                      </a:r>
                    </a:p>
                  </a:txBody>
                  <a:tcPr>
                    <a:solidFill>
                      <a:srgbClr val="4CB3AE"/>
                    </a:solidFill>
                  </a:tcPr>
                </a:tc>
                <a:extLst>
                  <a:ext uri="{0D108BD9-81ED-4DB2-BD59-A6C34878D82A}">
                    <a16:rowId xmlns:a16="http://schemas.microsoft.com/office/drawing/2014/main" val="1835359355"/>
                  </a:ext>
                </a:extLst>
              </a:tr>
            </a:tbl>
          </a:graphicData>
        </a:graphic>
      </p:graphicFrame>
      <p:sp>
        <p:nvSpPr>
          <p:cNvPr id="6" name="Rectangle 5">
            <a:extLst>
              <a:ext uri="{FF2B5EF4-FFF2-40B4-BE49-F238E27FC236}">
                <a16:creationId xmlns:a16="http://schemas.microsoft.com/office/drawing/2014/main" id="{44F308F4-AA45-8A45-BFBF-7799490E3A1D}"/>
              </a:ext>
            </a:extLst>
          </p:cNvPr>
          <p:cNvSpPr/>
          <p:nvPr/>
        </p:nvSpPr>
        <p:spPr>
          <a:xfrm>
            <a:off x="564776" y="5221505"/>
            <a:ext cx="6096000" cy="923330"/>
          </a:xfrm>
          <a:prstGeom prst="rect">
            <a:avLst/>
          </a:prstGeom>
        </p:spPr>
        <p:txBody>
          <a:bodyPr>
            <a:spAutoFit/>
          </a:bodyPr>
          <a:lstStyle/>
          <a:p>
            <a:pPr marL="285750" indent="-285750">
              <a:buFont typeface="Arial" panose="020B0604020202020204" pitchFamily="34" charset="0"/>
              <a:buChar char="•"/>
            </a:pPr>
            <a:r>
              <a:rPr lang="en-GB" b="1" dirty="0">
                <a:solidFill>
                  <a:srgbClr val="3F9996"/>
                </a:solidFill>
                <a:latin typeface="+mj-lt"/>
              </a:rPr>
              <a:t>50% margin</a:t>
            </a:r>
          </a:p>
          <a:p>
            <a:pPr marL="285750" indent="-285750">
              <a:buFont typeface="Arial" panose="020B0604020202020204" pitchFamily="34" charset="0"/>
              <a:buChar char="•"/>
            </a:pPr>
            <a:r>
              <a:rPr lang="en-GB" b="1" dirty="0">
                <a:solidFill>
                  <a:srgbClr val="3F9996"/>
                </a:solidFill>
                <a:latin typeface="+mj-lt"/>
              </a:rPr>
              <a:t>GROWING MARKET: 2020 - 2027: 6.8% CAGR</a:t>
            </a:r>
          </a:p>
          <a:p>
            <a:endParaRPr lang="en-GB" dirty="0">
              <a:solidFill>
                <a:schemeClr val="tx1">
                  <a:lumMod val="65000"/>
                  <a:lumOff val="35000"/>
                </a:schemeClr>
              </a:solidFill>
            </a:endParaRPr>
          </a:p>
        </p:txBody>
      </p:sp>
      <p:sp>
        <p:nvSpPr>
          <p:cNvPr id="3" name="TextBox 2">
            <a:extLst>
              <a:ext uri="{FF2B5EF4-FFF2-40B4-BE49-F238E27FC236}">
                <a16:creationId xmlns:a16="http://schemas.microsoft.com/office/drawing/2014/main" id="{46D72057-3CB0-4C97-8404-D922E8509C45}"/>
              </a:ext>
            </a:extLst>
          </p:cNvPr>
          <p:cNvSpPr txBox="1"/>
          <p:nvPr/>
        </p:nvSpPr>
        <p:spPr>
          <a:xfrm>
            <a:off x="555811" y="6413620"/>
            <a:ext cx="2714163" cy="230832"/>
          </a:xfrm>
          <a:prstGeom prst="rect">
            <a:avLst/>
          </a:prstGeom>
          <a:noFill/>
        </p:spPr>
        <p:txBody>
          <a:bodyPr wrap="square" rtlCol="0">
            <a:spAutoFit/>
          </a:bodyPr>
          <a:lstStyle/>
          <a:p>
            <a:r>
              <a:rPr lang="en-GB" sz="900" dirty="0"/>
              <a:t>* Based on a UK population of </a:t>
            </a:r>
            <a:r>
              <a:rPr lang="en-GB" sz="900" dirty="0" err="1"/>
              <a:t>66m</a:t>
            </a:r>
            <a:endParaRPr lang="en-GB" sz="900" dirty="0"/>
          </a:p>
        </p:txBody>
      </p:sp>
      <p:sp>
        <p:nvSpPr>
          <p:cNvPr id="12" name="Slide Number Placeholder 5">
            <a:extLst>
              <a:ext uri="{FF2B5EF4-FFF2-40B4-BE49-F238E27FC236}">
                <a16:creationId xmlns:a16="http://schemas.microsoft.com/office/drawing/2014/main" id="{5BACEC77-D998-45B2-A557-1C37E5E2BA66}"/>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18</a:t>
            </a:fld>
            <a:endParaRPr lang="en-US" dirty="0"/>
          </a:p>
        </p:txBody>
      </p:sp>
    </p:spTree>
    <p:extLst>
      <p:ext uri="{BB962C8B-B14F-4D97-AF65-F5344CB8AC3E}">
        <p14:creationId xmlns:p14="http://schemas.microsoft.com/office/powerpoint/2010/main" val="3057181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Our 3-year horizon</a:t>
            </a:r>
          </a:p>
        </p:txBody>
      </p:sp>
      <p:pic>
        <p:nvPicPr>
          <p:cNvPr id="14" name="Picture 13" descr="A picture containing logo&#10;&#10;Description automatically generated">
            <a:extLst>
              <a:ext uri="{FF2B5EF4-FFF2-40B4-BE49-F238E27FC236}">
                <a16:creationId xmlns:a16="http://schemas.microsoft.com/office/drawing/2014/main" id="{60541411-56E6-FF45-9FEB-8B08BF6D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graphicFrame>
        <p:nvGraphicFramePr>
          <p:cNvPr id="2" name="Table 2">
            <a:extLst>
              <a:ext uri="{FF2B5EF4-FFF2-40B4-BE49-F238E27FC236}">
                <a16:creationId xmlns:a16="http://schemas.microsoft.com/office/drawing/2014/main" id="{3C555B69-F2CE-834D-A486-DC62F5ABBA8E}"/>
              </a:ext>
            </a:extLst>
          </p:cNvPr>
          <p:cNvGraphicFramePr>
            <a:graphicFrameLocks noGrp="1"/>
          </p:cNvGraphicFramePr>
          <p:nvPr>
            <p:extLst>
              <p:ext uri="{D42A27DB-BD31-4B8C-83A1-F6EECF244321}">
                <p14:modId xmlns:p14="http://schemas.microsoft.com/office/powerpoint/2010/main" val="376977609"/>
              </p:ext>
            </p:extLst>
          </p:nvPr>
        </p:nvGraphicFramePr>
        <p:xfrm>
          <a:off x="632598" y="1219715"/>
          <a:ext cx="10792377" cy="4856892"/>
        </p:xfrm>
        <a:graphic>
          <a:graphicData uri="http://schemas.openxmlformats.org/drawingml/2006/table">
            <a:tbl>
              <a:tblPr firstRow="1" bandRow="1">
                <a:tableStyleId>{5C22544A-7EE6-4342-B048-85BDC9FD1C3A}</a:tableStyleId>
              </a:tblPr>
              <a:tblGrid>
                <a:gridCol w="3597459">
                  <a:extLst>
                    <a:ext uri="{9D8B030D-6E8A-4147-A177-3AD203B41FA5}">
                      <a16:colId xmlns:a16="http://schemas.microsoft.com/office/drawing/2014/main" val="770166646"/>
                    </a:ext>
                  </a:extLst>
                </a:gridCol>
                <a:gridCol w="3597459">
                  <a:extLst>
                    <a:ext uri="{9D8B030D-6E8A-4147-A177-3AD203B41FA5}">
                      <a16:colId xmlns:a16="http://schemas.microsoft.com/office/drawing/2014/main" val="3549146239"/>
                    </a:ext>
                  </a:extLst>
                </a:gridCol>
                <a:gridCol w="3597459">
                  <a:extLst>
                    <a:ext uri="{9D8B030D-6E8A-4147-A177-3AD203B41FA5}">
                      <a16:colId xmlns:a16="http://schemas.microsoft.com/office/drawing/2014/main" val="3291192951"/>
                    </a:ext>
                  </a:extLst>
                </a:gridCol>
              </a:tblGrid>
              <a:tr h="482241">
                <a:tc>
                  <a:txBody>
                    <a:bodyPr/>
                    <a:lstStyle/>
                    <a:p>
                      <a:pPr algn="ctr"/>
                      <a:r>
                        <a:rPr lang="en-US" sz="2500" b="1" dirty="0">
                          <a:solidFill>
                            <a:srgbClr val="4CB3AE"/>
                          </a:solidFill>
                          <a:latin typeface="+mj-lt"/>
                        </a:rPr>
                        <a:t>2021</a:t>
                      </a:r>
                    </a:p>
                  </a:txBody>
                  <a:tcPr>
                    <a:solidFill>
                      <a:schemeClr val="accent6">
                        <a:lumMod val="20000"/>
                        <a:lumOff val="80000"/>
                      </a:schemeClr>
                    </a:solidFill>
                  </a:tcPr>
                </a:tc>
                <a:tc>
                  <a:txBody>
                    <a:bodyPr/>
                    <a:lstStyle/>
                    <a:p>
                      <a:pPr algn="ctr"/>
                      <a:r>
                        <a:rPr lang="en-US" sz="2500" b="1" dirty="0">
                          <a:solidFill>
                            <a:srgbClr val="4CB3AE"/>
                          </a:solidFill>
                          <a:latin typeface="+mj-lt"/>
                        </a:rPr>
                        <a:t>2022</a:t>
                      </a:r>
                    </a:p>
                  </a:txBody>
                  <a:tcPr>
                    <a:solidFill>
                      <a:schemeClr val="accent6">
                        <a:lumMod val="20000"/>
                        <a:lumOff val="80000"/>
                      </a:schemeClr>
                    </a:solidFill>
                  </a:tcPr>
                </a:tc>
                <a:tc>
                  <a:txBody>
                    <a:bodyPr/>
                    <a:lstStyle/>
                    <a:p>
                      <a:pPr algn="ctr"/>
                      <a:r>
                        <a:rPr lang="en-US" sz="2500" b="1" dirty="0">
                          <a:solidFill>
                            <a:srgbClr val="4CB3AE"/>
                          </a:solidFill>
                          <a:latin typeface="+mj-lt"/>
                        </a:rPr>
                        <a:t>2023</a:t>
                      </a:r>
                    </a:p>
                  </a:txBody>
                  <a:tcPr>
                    <a:solidFill>
                      <a:schemeClr val="accent6">
                        <a:lumMod val="20000"/>
                        <a:lumOff val="80000"/>
                      </a:schemeClr>
                    </a:solidFill>
                  </a:tcPr>
                </a:tc>
                <a:extLst>
                  <a:ext uri="{0D108BD9-81ED-4DB2-BD59-A6C34878D82A}">
                    <a16:rowId xmlns:a16="http://schemas.microsoft.com/office/drawing/2014/main" val="2688310096"/>
                  </a:ext>
                </a:extLst>
              </a:tr>
              <a:tr h="2226582">
                <a:tc>
                  <a:txBody>
                    <a:bodyPr/>
                    <a:lstStyle/>
                    <a:p>
                      <a:pPr algn="ctr"/>
                      <a:br>
                        <a:rPr lang="en-US" sz="1600" dirty="0">
                          <a:solidFill>
                            <a:srgbClr val="4CB3AE"/>
                          </a:solidFill>
                          <a:latin typeface="+mj-lt"/>
                        </a:rPr>
                      </a:br>
                      <a:r>
                        <a:rPr lang="en-US" sz="1600" dirty="0">
                          <a:solidFill>
                            <a:srgbClr val="4CB3AE"/>
                          </a:solidFill>
                          <a:latin typeface="+mj-lt"/>
                        </a:rPr>
                        <a:t>Intolerance, Women’s Health, Fertility</a:t>
                      </a:r>
                    </a:p>
                    <a:p>
                      <a:pPr algn="ctr"/>
                      <a:endParaRPr lang="en-US" sz="1600" dirty="0">
                        <a:solidFill>
                          <a:srgbClr val="4CB3AE"/>
                        </a:solidFill>
                        <a:latin typeface="+mj-lt"/>
                      </a:endParaRPr>
                    </a:p>
                    <a:p>
                      <a:pPr algn="ctr"/>
                      <a:r>
                        <a:rPr lang="en-US" sz="1600" dirty="0">
                          <a:solidFill>
                            <a:srgbClr val="4CB3AE"/>
                          </a:solidFill>
                          <a:latin typeface="+mj-lt"/>
                        </a:rPr>
                        <a:t>Web App development</a:t>
                      </a:r>
                    </a:p>
                    <a:p>
                      <a:pPr algn="ctr"/>
                      <a:endParaRPr lang="en-US" sz="1600" dirty="0">
                        <a:solidFill>
                          <a:srgbClr val="4CB3AE"/>
                        </a:solidFill>
                        <a:latin typeface="+mj-lt"/>
                      </a:endParaRPr>
                    </a:p>
                    <a:p>
                      <a:pPr algn="ctr"/>
                      <a:r>
                        <a:rPr lang="en-US" sz="1600" dirty="0">
                          <a:solidFill>
                            <a:srgbClr val="4CB3AE"/>
                          </a:solidFill>
                          <a:latin typeface="+mj-lt"/>
                        </a:rPr>
                        <a:t>DTC, Amazon, Retail</a:t>
                      </a:r>
                    </a:p>
                    <a:p>
                      <a:pPr algn="ctr"/>
                      <a:endParaRPr lang="en-US" sz="1600" dirty="0">
                        <a:solidFill>
                          <a:srgbClr val="4CB3AE"/>
                        </a:solidFill>
                        <a:latin typeface="+mj-lt"/>
                      </a:endParaRPr>
                    </a:p>
                    <a:p>
                      <a:pPr algn="ctr"/>
                      <a:r>
                        <a:rPr lang="en-US" sz="1600" dirty="0">
                          <a:solidFill>
                            <a:srgbClr val="4CB3AE"/>
                          </a:solidFill>
                          <a:latin typeface="+mj-lt"/>
                        </a:rPr>
                        <a:t>UK</a:t>
                      </a:r>
                    </a:p>
                  </a:txBody>
                  <a:tcPr>
                    <a:solidFill>
                      <a:schemeClr val="accent6">
                        <a:lumMod val="20000"/>
                        <a:lumOff val="80000"/>
                      </a:schemeClr>
                    </a:solidFill>
                  </a:tcPr>
                </a:tc>
                <a:tc>
                  <a:txBody>
                    <a:bodyPr/>
                    <a:lstStyle/>
                    <a:p>
                      <a:pPr algn="ctr"/>
                      <a:br>
                        <a:rPr lang="en-US" sz="1600" dirty="0">
                          <a:solidFill>
                            <a:srgbClr val="4CB3AE"/>
                          </a:solidFill>
                          <a:latin typeface="+mj-lt"/>
                        </a:rPr>
                      </a:br>
                      <a:r>
                        <a:rPr lang="en-US" sz="1600" dirty="0">
                          <a:solidFill>
                            <a:srgbClr val="4CB3AE"/>
                          </a:solidFill>
                          <a:latin typeface="+mj-lt"/>
                        </a:rPr>
                        <a:t>+ Healthcare, Beauty (eg: premature aging)</a:t>
                      </a:r>
                    </a:p>
                    <a:p>
                      <a:pPr algn="ctr"/>
                      <a:endParaRPr lang="en-US" sz="1600" dirty="0">
                        <a:solidFill>
                          <a:srgbClr val="4CB3AE"/>
                        </a:solidFill>
                        <a:latin typeface="+mj-lt"/>
                      </a:endParaRPr>
                    </a:p>
                    <a:p>
                      <a:pPr algn="ctr"/>
                      <a:r>
                        <a:rPr lang="en-US" sz="1600" dirty="0">
                          <a:solidFill>
                            <a:srgbClr val="4CB3AE"/>
                          </a:solidFill>
                          <a:latin typeface="+mj-lt"/>
                        </a:rPr>
                        <a:t>Expanding capabilities</a:t>
                      </a:r>
                    </a:p>
                    <a:p>
                      <a:pPr algn="ctr"/>
                      <a:endParaRPr lang="en-US" sz="1600" dirty="0">
                        <a:solidFill>
                          <a:srgbClr val="4CB3AE"/>
                        </a:solidFill>
                        <a:latin typeface="+mj-lt"/>
                      </a:endParaRPr>
                    </a:p>
                    <a:p>
                      <a:pPr algn="ctr"/>
                      <a:r>
                        <a:rPr lang="en-US" sz="1600" dirty="0">
                          <a:solidFill>
                            <a:srgbClr val="4CB3AE"/>
                          </a:solidFill>
                          <a:latin typeface="+mj-lt"/>
                        </a:rPr>
                        <a:t>Mobile App</a:t>
                      </a:r>
                    </a:p>
                    <a:p>
                      <a:pPr algn="ctr"/>
                      <a:endParaRPr lang="en-US" sz="1600" dirty="0">
                        <a:solidFill>
                          <a:srgbClr val="4CB3AE"/>
                        </a:solidFill>
                        <a:latin typeface="+mj-lt"/>
                      </a:endParaRPr>
                    </a:p>
                    <a:p>
                      <a:pPr algn="ctr"/>
                      <a:r>
                        <a:rPr lang="en-US" sz="1600" dirty="0">
                          <a:solidFill>
                            <a:srgbClr val="4CB3AE"/>
                          </a:solidFill>
                          <a:latin typeface="+mj-lt"/>
                        </a:rPr>
                        <a:t>Complimentary product recommendations</a:t>
                      </a:r>
                    </a:p>
                    <a:p>
                      <a:pPr algn="ctr"/>
                      <a:endParaRPr lang="en-US" sz="1600" dirty="0">
                        <a:solidFill>
                          <a:srgbClr val="4CB3AE"/>
                        </a:solidFill>
                        <a:latin typeface="+mj-lt"/>
                      </a:endParaRPr>
                    </a:p>
                    <a:p>
                      <a:pPr algn="ctr"/>
                      <a:r>
                        <a:rPr lang="en-US" sz="1600" dirty="0">
                          <a:solidFill>
                            <a:srgbClr val="4CB3AE"/>
                          </a:solidFill>
                          <a:latin typeface="+mj-lt"/>
                        </a:rPr>
                        <a:t>European Entry (regulations TBC)</a:t>
                      </a:r>
                    </a:p>
                    <a:p>
                      <a:pPr algn="ctr"/>
                      <a:endParaRPr lang="en-US" sz="1600" dirty="0">
                        <a:solidFill>
                          <a:srgbClr val="4CB3AE"/>
                        </a:solidFill>
                        <a:latin typeface="+mj-lt"/>
                      </a:endParaRPr>
                    </a:p>
                  </a:txBody>
                  <a:tcPr>
                    <a:solidFill>
                      <a:schemeClr val="accent6">
                        <a:lumMod val="20000"/>
                        <a:lumOff val="80000"/>
                      </a:schemeClr>
                    </a:solidFill>
                  </a:tcPr>
                </a:tc>
                <a:tc>
                  <a:txBody>
                    <a:bodyPr/>
                    <a:lstStyle/>
                    <a:p>
                      <a:pPr algn="ctr"/>
                      <a:br>
                        <a:rPr lang="en-US" sz="1600" dirty="0">
                          <a:solidFill>
                            <a:srgbClr val="4CB3AE"/>
                          </a:solidFill>
                          <a:latin typeface="+mj-lt"/>
                        </a:rPr>
                      </a:br>
                      <a:r>
                        <a:rPr lang="en-US" sz="1600" dirty="0">
                          <a:solidFill>
                            <a:srgbClr val="4CB3AE"/>
                          </a:solidFill>
                          <a:latin typeface="+mj-lt"/>
                        </a:rPr>
                        <a:t>+ Portfolio</a:t>
                      </a:r>
                    </a:p>
                    <a:p>
                      <a:pPr algn="ctr"/>
                      <a:endParaRPr lang="en-US" sz="1600" dirty="0">
                        <a:solidFill>
                          <a:srgbClr val="4CB3AE"/>
                        </a:solidFill>
                        <a:latin typeface="+mj-lt"/>
                      </a:endParaRPr>
                    </a:p>
                    <a:p>
                      <a:pPr algn="ctr"/>
                      <a:r>
                        <a:rPr lang="en-US" sz="1600" dirty="0">
                          <a:solidFill>
                            <a:srgbClr val="4CB3AE"/>
                          </a:solidFill>
                          <a:latin typeface="+mj-lt"/>
                        </a:rPr>
                        <a:t>B2B Business development: Brands, insurance providers</a:t>
                      </a:r>
                    </a:p>
                    <a:p>
                      <a:pPr algn="ctr"/>
                      <a:endParaRPr lang="en-US" sz="1600" dirty="0">
                        <a:solidFill>
                          <a:srgbClr val="4CB3AE"/>
                        </a:solidFill>
                        <a:latin typeface="+mj-lt"/>
                      </a:endParaRPr>
                    </a:p>
                    <a:p>
                      <a:pPr algn="ctr"/>
                      <a:endParaRPr lang="en-US" sz="1600" dirty="0">
                        <a:solidFill>
                          <a:srgbClr val="4CB3AE"/>
                        </a:solidFill>
                        <a:latin typeface="+mj-lt"/>
                      </a:endParaRPr>
                    </a:p>
                  </a:txBody>
                  <a:tcPr>
                    <a:solidFill>
                      <a:schemeClr val="accent6">
                        <a:lumMod val="20000"/>
                        <a:lumOff val="80000"/>
                      </a:schemeClr>
                    </a:solidFill>
                  </a:tcPr>
                </a:tc>
                <a:extLst>
                  <a:ext uri="{0D108BD9-81ED-4DB2-BD59-A6C34878D82A}">
                    <a16:rowId xmlns:a16="http://schemas.microsoft.com/office/drawing/2014/main" val="2378797068"/>
                  </a:ext>
                </a:extLst>
              </a:tr>
              <a:tr h="1113291">
                <a:tc>
                  <a:txBody>
                    <a:bodyPr/>
                    <a:lstStyle/>
                    <a:p>
                      <a:pPr algn="ctr"/>
                      <a:endParaRPr lang="en-US" sz="1600" dirty="0">
                        <a:solidFill>
                          <a:srgbClr val="4CB3AE"/>
                        </a:solidFill>
                        <a:latin typeface="+mj-lt"/>
                      </a:endParaRPr>
                    </a:p>
                    <a:p>
                      <a:pPr algn="ctr"/>
                      <a:r>
                        <a:rPr lang="en-US" sz="1600" dirty="0">
                          <a:solidFill>
                            <a:srgbClr val="4CB3AE"/>
                          </a:solidFill>
                          <a:latin typeface="+mj-lt"/>
                        </a:rPr>
                        <a:t>£1.1bn addressable UK market</a:t>
                      </a:r>
                    </a:p>
                  </a:txBody>
                  <a:tcPr/>
                </a:tc>
                <a:tc>
                  <a:txBody>
                    <a:bodyPr/>
                    <a:lstStyle/>
                    <a:p>
                      <a:pPr algn="ctr"/>
                      <a:endParaRPr lang="en-US" sz="1600" dirty="0">
                        <a:solidFill>
                          <a:srgbClr val="4CB3AE"/>
                        </a:solidFill>
                        <a:latin typeface="+mj-lt"/>
                      </a:endParaRPr>
                    </a:p>
                    <a:p>
                      <a:pPr algn="ctr"/>
                      <a:r>
                        <a:rPr lang="en-US" sz="1600" dirty="0">
                          <a:solidFill>
                            <a:srgbClr val="4CB3AE"/>
                          </a:solidFill>
                          <a:latin typeface="+mj-lt"/>
                        </a:rPr>
                        <a:t>£4bn+ addressable market*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4CB3AE"/>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4CB3AE"/>
                          </a:solidFill>
                          <a:latin typeface="+mj-lt"/>
                          <a:ea typeface="+mn-ea"/>
                          <a:cs typeface="+mn-cs"/>
                        </a:rPr>
                        <a:t>£++</a:t>
                      </a:r>
                    </a:p>
                    <a:p>
                      <a:pPr algn="ctr"/>
                      <a:endParaRPr lang="en-US" sz="1600" dirty="0">
                        <a:solidFill>
                          <a:srgbClr val="4CB3AE"/>
                        </a:solidFill>
                        <a:latin typeface="+mj-lt"/>
                      </a:endParaRPr>
                    </a:p>
                  </a:txBody>
                  <a:tcPr/>
                </a:tc>
                <a:extLst>
                  <a:ext uri="{0D108BD9-81ED-4DB2-BD59-A6C34878D82A}">
                    <a16:rowId xmlns:a16="http://schemas.microsoft.com/office/drawing/2014/main" val="4278158242"/>
                  </a:ext>
                </a:extLst>
              </a:tr>
            </a:tbl>
          </a:graphicData>
        </a:graphic>
      </p:graphicFrame>
      <p:sp>
        <p:nvSpPr>
          <p:cNvPr id="7" name="Slide Number Placeholder 5">
            <a:extLst>
              <a:ext uri="{FF2B5EF4-FFF2-40B4-BE49-F238E27FC236}">
                <a16:creationId xmlns:a16="http://schemas.microsoft.com/office/drawing/2014/main" id="{AC2F9365-B4E5-422C-89D5-BBD113F4D014}"/>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19</a:t>
            </a:fld>
            <a:endParaRPr lang="en-US" dirty="0"/>
          </a:p>
        </p:txBody>
      </p:sp>
      <p:sp>
        <p:nvSpPr>
          <p:cNvPr id="10" name="TextBox 9">
            <a:extLst>
              <a:ext uri="{FF2B5EF4-FFF2-40B4-BE49-F238E27FC236}">
                <a16:creationId xmlns:a16="http://schemas.microsoft.com/office/drawing/2014/main" id="{B74048E1-3DD1-401F-BAEC-7CC088F56818}"/>
              </a:ext>
            </a:extLst>
          </p:cNvPr>
          <p:cNvSpPr txBox="1"/>
          <p:nvPr/>
        </p:nvSpPr>
        <p:spPr>
          <a:xfrm>
            <a:off x="555811" y="6413620"/>
            <a:ext cx="2714163" cy="230832"/>
          </a:xfrm>
          <a:prstGeom prst="rect">
            <a:avLst/>
          </a:prstGeom>
          <a:noFill/>
        </p:spPr>
        <p:txBody>
          <a:bodyPr wrap="square" rtlCol="0">
            <a:spAutoFit/>
          </a:bodyPr>
          <a:lstStyle/>
          <a:p>
            <a:r>
              <a:rPr lang="en-GB" sz="900" dirty="0"/>
              <a:t>* Based on a EU population of </a:t>
            </a:r>
            <a:r>
              <a:rPr lang="en-GB" sz="900" dirty="0" err="1"/>
              <a:t>257m</a:t>
            </a:r>
            <a:endParaRPr lang="en-GB" sz="900" dirty="0"/>
          </a:p>
        </p:txBody>
      </p:sp>
    </p:spTree>
    <p:extLst>
      <p:ext uri="{BB962C8B-B14F-4D97-AF65-F5344CB8AC3E}">
        <p14:creationId xmlns:p14="http://schemas.microsoft.com/office/powerpoint/2010/main" val="298685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Document information</a:t>
            </a:r>
          </a:p>
        </p:txBody>
      </p:sp>
      <p:sp>
        <p:nvSpPr>
          <p:cNvPr id="10" name="Rectangle 9">
            <a:extLst>
              <a:ext uri="{FF2B5EF4-FFF2-40B4-BE49-F238E27FC236}">
                <a16:creationId xmlns:a16="http://schemas.microsoft.com/office/drawing/2014/main" id="{8C321300-ADAA-AC4E-9470-92D77428854A}"/>
              </a:ext>
            </a:extLst>
          </p:cNvPr>
          <p:cNvSpPr/>
          <p:nvPr/>
        </p:nvSpPr>
        <p:spPr>
          <a:xfrm>
            <a:off x="109331" y="940589"/>
            <a:ext cx="11976652" cy="5501506"/>
          </a:xfrm>
          <a:prstGeom prst="rect">
            <a:avLst/>
          </a:prstGeom>
        </p:spPr>
        <p:txBody>
          <a:bodyPr wrap="square">
            <a:spAutoFit/>
          </a:bodyPr>
          <a:lstStyle/>
          <a:p>
            <a:pPr algn="ctr" hangingPunct="0">
              <a:spcAft>
                <a:spcPts val="300"/>
              </a:spcAft>
            </a:pPr>
            <a:r>
              <a:rPr lang="en-GB" sz="700" b="1" dirty="0">
                <a:effectLst/>
                <a:latin typeface="Arial" panose="020B0604020202020204" pitchFamily="34" charset="0"/>
                <a:ea typeface="Times New Roman" panose="02020603050405020304" pitchFamily="18" charset="0"/>
              </a:rPr>
              <a:t>IMPORTANT NOTICE</a:t>
            </a:r>
            <a:endParaRPr lang="en-GB" sz="700" dirty="0">
              <a:effectLst/>
              <a:latin typeface="Arial" panose="020B0604020202020204" pitchFamily="34" charset="0"/>
              <a:ea typeface="Times New Roman" panose="02020603050405020304" pitchFamily="18" charset="0"/>
            </a:endParaRPr>
          </a:p>
          <a:p>
            <a:pPr algn="just" hangingPunct="0">
              <a:spcAft>
                <a:spcPts val="300"/>
              </a:spcAft>
            </a:pPr>
            <a:r>
              <a:rPr lang="en-GB" sz="700" dirty="0">
                <a:effectLst/>
                <a:latin typeface="Arial" panose="020B0604020202020204" pitchFamily="34" charset="0"/>
                <a:ea typeface="Times New Roman" panose="02020603050405020304" pitchFamily="18" charset="0"/>
              </a:rPr>
              <a:t>This document, which has been prepared by, and is the sole responsibility of, MyHealthChecked plc (the </a:t>
            </a:r>
            <a:r>
              <a:rPr lang="en-GB" sz="700" b="1" dirty="0">
                <a:effectLst/>
                <a:latin typeface="Arial" panose="020B0604020202020204" pitchFamily="34" charset="0"/>
                <a:ea typeface="Times New Roman" panose="02020603050405020304" pitchFamily="18" charset="0"/>
              </a:rPr>
              <a:t>"Company"</a:t>
            </a:r>
            <a:r>
              <a:rPr lang="en-GB" sz="700" dirty="0">
                <a:effectLst/>
                <a:latin typeface="Arial" panose="020B0604020202020204" pitchFamily="34" charset="0"/>
                <a:ea typeface="Times New Roman" panose="02020603050405020304" pitchFamily="18" charset="0"/>
              </a:rPr>
              <a:t>), has been prepared solely in connection with the proposed placing of new ordinary shares of 0.1 pence each in the capital of the Company (the </a:t>
            </a:r>
            <a:r>
              <a:rPr lang="en-GB" sz="700" b="1" dirty="0">
                <a:effectLst/>
                <a:latin typeface="Arial" panose="020B0604020202020204" pitchFamily="34" charset="0"/>
                <a:ea typeface="Times New Roman" panose="02020603050405020304" pitchFamily="18" charset="0"/>
              </a:rPr>
              <a:t>"Placing Shares"</a:t>
            </a:r>
            <a:r>
              <a:rPr lang="en-GB" sz="700" dirty="0">
                <a:effectLst/>
                <a:latin typeface="Arial" panose="020B0604020202020204" pitchFamily="34" charset="0"/>
                <a:ea typeface="Times New Roman" panose="02020603050405020304" pitchFamily="18" charset="0"/>
              </a:rPr>
              <a:t>) and the proposed admission of the Placing Shares to trading on the AIM market of the London Stock Exchange plc (the </a:t>
            </a:r>
            <a:r>
              <a:rPr lang="en-GB" sz="700" b="1" dirty="0">
                <a:effectLst/>
                <a:latin typeface="Arial" panose="020B0604020202020204" pitchFamily="34" charset="0"/>
                <a:ea typeface="Times New Roman" panose="02020603050405020304" pitchFamily="18" charset="0"/>
              </a:rPr>
              <a:t>"Placing"</a:t>
            </a:r>
            <a:r>
              <a:rPr lang="en-GB" sz="700" dirty="0">
                <a:effectLst/>
                <a:latin typeface="Arial" panose="020B0604020202020204" pitchFamily="34" charset="0"/>
                <a:ea typeface="Times New Roman" panose="02020603050405020304" pitchFamily="18" charset="0"/>
              </a:rPr>
              <a:t>).  The Placing does not constitute a public offer of transferable securities in the United Kingdom pursuant to section 85 of the Financial Services and Markets Act 2000 (as amended) (the </a:t>
            </a:r>
            <a:r>
              <a:rPr lang="en-GB" sz="700" b="1" dirty="0">
                <a:effectLst/>
                <a:latin typeface="Arial" panose="020B0604020202020204" pitchFamily="34" charset="0"/>
                <a:ea typeface="Times New Roman" panose="02020603050405020304" pitchFamily="18" charset="0"/>
              </a:rPr>
              <a:t>"FSMA"</a:t>
            </a:r>
            <a:r>
              <a:rPr lang="en-GB" sz="700" dirty="0">
                <a:effectLst/>
                <a:latin typeface="Arial" panose="020B0604020202020204" pitchFamily="34" charset="0"/>
                <a:ea typeface="Times New Roman" panose="02020603050405020304" pitchFamily="18" charset="0"/>
              </a:rPr>
              <a:t>) and, accordingly, no prospectus will be published in connection with the Placing in accordance with the Prospectus Regulation 2017/1129/EU as it forms part of UK domestic law by virtue of the European Union (Withdrawal Act) 2018 (the </a:t>
            </a:r>
            <a:r>
              <a:rPr lang="en-GB" sz="700" b="1" dirty="0">
                <a:effectLst/>
                <a:latin typeface="Arial" panose="020B0604020202020204" pitchFamily="34" charset="0"/>
                <a:ea typeface="Times New Roman" panose="02020603050405020304" pitchFamily="18" charset="0"/>
              </a:rPr>
              <a:t>"Prospectus Regulation"</a:t>
            </a:r>
            <a:r>
              <a:rPr lang="en-GB" sz="700" dirty="0">
                <a:effectLst/>
                <a:latin typeface="Arial" panose="020B0604020202020204" pitchFamily="34" charset="0"/>
                <a:ea typeface="Times New Roman" panose="02020603050405020304" pitchFamily="18" charset="0"/>
              </a:rPr>
              <a:t>).</a:t>
            </a:r>
          </a:p>
          <a:p>
            <a:pPr algn="just" hangingPunct="0">
              <a:spcAft>
                <a:spcPts val="300"/>
              </a:spcAft>
            </a:pPr>
            <a:r>
              <a:rPr lang="en-GB" sz="700" dirty="0">
                <a:effectLst/>
                <a:latin typeface="Arial" panose="020B0604020202020204" pitchFamily="34" charset="0"/>
                <a:ea typeface="Times New Roman" panose="02020603050405020304" pitchFamily="18" charset="0"/>
              </a:rPr>
              <a:t>This document does not constitute or form part of any offer or invitation to sell or issue or any solicitation of any offer to purchase or subscribe for any shares or other securities of the Company nor shall it (or any part of it), or the fact of its distribution, form the basis of, or be relied upon in connection with or act as any inducement to enter into, any contract or commitment whatsoever.  This document is not a recommendation regarding the securities of the Company.  Recipients should not purchase, subscribe for or otherwise acquire any securities of the Company on the basis of this document or the presentation made in conjunction with this document (the </a:t>
            </a:r>
            <a:r>
              <a:rPr lang="en-GB" sz="700" b="1" dirty="0">
                <a:effectLst/>
                <a:latin typeface="Arial" panose="020B0604020202020204" pitchFamily="34" charset="0"/>
                <a:ea typeface="Times New Roman" panose="02020603050405020304" pitchFamily="18" charset="0"/>
              </a:rPr>
              <a:t>"Presentation"</a:t>
            </a:r>
            <a:r>
              <a:rPr lang="en-GB" sz="700" dirty="0">
                <a:effectLst/>
                <a:latin typeface="Arial" panose="020B0604020202020204" pitchFamily="34" charset="0"/>
                <a:ea typeface="Times New Roman" panose="02020603050405020304" pitchFamily="18" charset="0"/>
              </a:rPr>
              <a:t>).</a:t>
            </a:r>
          </a:p>
          <a:p>
            <a:pPr algn="just" hangingPunct="0">
              <a:spcAft>
                <a:spcPts val="300"/>
              </a:spcAft>
            </a:pPr>
            <a:r>
              <a:rPr lang="en-GB" sz="700" dirty="0">
                <a:effectLst/>
                <a:latin typeface="Arial" panose="020B0604020202020204" pitchFamily="34" charset="0"/>
                <a:ea typeface="Times New Roman" panose="02020603050405020304" pitchFamily="18" charset="0"/>
              </a:rPr>
              <a:t>This document is being distributed only to and is only directed at persons in the United Kingdom who are: (</a:t>
            </a:r>
            <a:r>
              <a:rPr lang="en-GB" sz="700" dirty="0" err="1">
                <a:effectLst/>
                <a:latin typeface="Arial" panose="020B0604020202020204" pitchFamily="34" charset="0"/>
                <a:ea typeface="Times New Roman" panose="02020603050405020304" pitchFamily="18" charset="0"/>
              </a:rPr>
              <a:t>i</a:t>
            </a:r>
            <a:r>
              <a:rPr lang="en-GB" sz="700" dirty="0">
                <a:effectLst/>
                <a:latin typeface="Arial" panose="020B0604020202020204" pitchFamily="34" charset="0"/>
                <a:ea typeface="Times New Roman" panose="02020603050405020304" pitchFamily="18" charset="0"/>
              </a:rPr>
              <a:t>) "qualified investors" within the meaning of Article 2 of the Prospectus Regulation (</a:t>
            </a:r>
            <a:r>
              <a:rPr lang="en-GB" sz="700" b="1" dirty="0">
                <a:effectLst/>
                <a:latin typeface="Arial" panose="020B0604020202020204" pitchFamily="34" charset="0"/>
                <a:ea typeface="Times New Roman" panose="02020603050405020304" pitchFamily="18" charset="0"/>
              </a:rPr>
              <a:t>"Qualified Investors"</a:t>
            </a:r>
            <a:r>
              <a:rPr lang="en-GB" sz="700" dirty="0">
                <a:effectLst/>
                <a:latin typeface="Arial" panose="020B0604020202020204" pitchFamily="34" charset="0"/>
                <a:ea typeface="Times New Roman" panose="02020603050405020304" pitchFamily="18" charset="0"/>
              </a:rPr>
              <a:t>), and (ii) persons in the United Kingdom: (a) who have professional experience in matters relating to investments falling within Article 19(5) of the Financial Services and Markets Act 2000 (Financial Promotion) Order 2005, as amended (the </a:t>
            </a:r>
            <a:r>
              <a:rPr lang="en-GB" sz="700" b="1" dirty="0">
                <a:effectLst/>
                <a:latin typeface="Arial" panose="020B0604020202020204" pitchFamily="34" charset="0"/>
                <a:ea typeface="Times New Roman" panose="02020603050405020304" pitchFamily="18" charset="0"/>
              </a:rPr>
              <a:t>"Order"</a:t>
            </a:r>
            <a:r>
              <a:rPr lang="en-GB" sz="700" dirty="0">
                <a:effectLst/>
                <a:latin typeface="Arial" panose="020B0604020202020204" pitchFamily="34" charset="0"/>
                <a:ea typeface="Times New Roman" panose="02020603050405020304" pitchFamily="18" charset="0"/>
              </a:rPr>
              <a:t>); (b) who are high net worth persons or entities falling within Article 49(2)(a) to (d) of the Order or (c) to whom it may otherwise be lawfully distributed (all such persons together being referred to as </a:t>
            </a:r>
            <a:r>
              <a:rPr lang="en-GB" sz="700" b="1" dirty="0">
                <a:effectLst/>
                <a:latin typeface="Arial" panose="020B0604020202020204" pitchFamily="34" charset="0"/>
                <a:ea typeface="Times New Roman" panose="02020603050405020304" pitchFamily="18" charset="0"/>
              </a:rPr>
              <a:t>"Relevant Persons"</a:t>
            </a:r>
            <a:r>
              <a:rPr lang="en-GB" sz="700" dirty="0">
                <a:effectLst/>
                <a:latin typeface="Arial" panose="020B0604020202020204" pitchFamily="34" charset="0"/>
                <a:ea typeface="Times New Roman" panose="02020603050405020304" pitchFamily="18" charset="0"/>
              </a:rPr>
              <a:t>).  Any person who is not both a Qualified Investor and a Relevant Person should not act or rely on the information contained in this document.  If you are in any doubt as to the matters contained in this document (including whether you fall within the definitions of Qualified Investor or Relevant Person), you should consult an authorised person specialising in advising on investments of the kind contained in this document.  Any investment or investment activity to which this document relates is available only to Qualified Investors and Relevant Persons.</a:t>
            </a:r>
          </a:p>
          <a:p>
            <a:pPr algn="just" hangingPunct="0">
              <a:spcAft>
                <a:spcPts val="300"/>
              </a:spcAft>
            </a:pPr>
            <a:r>
              <a:rPr lang="en-GB" sz="700" dirty="0">
                <a:effectLst/>
                <a:latin typeface="Arial" panose="020B0604020202020204" pitchFamily="34" charset="0"/>
                <a:ea typeface="Times New Roman" panose="02020603050405020304" pitchFamily="18" charset="0"/>
              </a:rPr>
              <a:t>This document does not constitute or form part of an offer or invitation to issue or sell, or the solicitation of an offer to subscribe or purchase, any securities to any person in any jurisdiction to whom or in which such offer or solicitation is unlawful.  This document and its contents are confidential and are being supplied to you for your own information and may not be distributed, transmitted, published, reproduced or otherwise made available to any other person, in whole or in part, directly or indirectly, for any purposes whatsoever.  In particular, this document should not be distributed, transmitted, published, reproduced or otherwise made available, directly or indirectly, in, into or from Canada, Australia, Japan, New Zealand, the Republic of South Africa or the United States, its territories or possessions or in any other jurisdiction outside of the United Kingdom where such distribution or availability may lead to a breach of any law or regulatory requirements.  The distribution of this document in other jurisdictions may be restricted by law, and persons into whose possession this document come should inform themselves about, and observe, any such restrictions.  Any failure to comply with these restrictions may constitute a violation of the laws of the relevant jurisdiction.  The securities of the Company have not been, and will not be, registered under the United States Securities Act of 1933, as amended (the </a:t>
            </a:r>
            <a:r>
              <a:rPr lang="en-GB" sz="700" b="1" dirty="0">
                <a:effectLst/>
                <a:latin typeface="Arial" panose="020B0604020202020204" pitchFamily="34" charset="0"/>
                <a:ea typeface="Times New Roman" panose="02020603050405020304" pitchFamily="18" charset="0"/>
              </a:rPr>
              <a:t>"Securities Act"</a:t>
            </a:r>
            <a:r>
              <a:rPr lang="en-GB" sz="700" dirty="0">
                <a:effectLst/>
                <a:latin typeface="Arial" panose="020B0604020202020204" pitchFamily="34" charset="0"/>
                <a:ea typeface="Times New Roman" panose="02020603050405020304" pitchFamily="18" charset="0"/>
              </a:rPr>
              <a:t>), or under the applicable securities law or with any securities regulatory authority of any state or jurisdiction of the United States or under the securities laws of Australia, Canada, Japan, New Zealand, the Republic of South Africa or any state, province or territory thereof or any other jurisdiction outside the United Kingdom and may not be taken up, offered, sold, resold, pledged, transferred, delivered or distributed, directly or indirectly, through CREST or otherwise, within, into or from Canada, Australia, Japan, New Zealand, the Republic of South Africa or the United States, or to, or for the account or benefit of, any person with a registered address in, or who is a resident or ordinary resident in, or a citizen of such jurisdictions or to any person in any country or territory where to do so would or might contravene applicable securities laws or regulations except pursuant to an applicable exemption.  Any securities of the Company will only be offered and sold outside of the United States in "offshore transactions" within the meaning of and in reliance on the safe harbour from the registration requirements under the Securities Act provided by Regulation S promulgated thereunder.  The securities of the Company have not been approved or disapproved by the US Securities and Exchange Commission, any state securities commission or other regulatory authority in the United States, nor have any of the foregoing authorities passed upon or endorsed the merits of the Placing or the accuracy or adequacy of this document.  Any representation to the contrary is a criminal offence in the United States.</a:t>
            </a:r>
          </a:p>
          <a:p>
            <a:pPr algn="just" hangingPunct="0">
              <a:spcAft>
                <a:spcPts val="300"/>
              </a:spcAft>
            </a:pPr>
            <a:r>
              <a:rPr lang="en-GB" sz="700" dirty="0">
                <a:effectLst/>
                <a:latin typeface="Arial" panose="020B0604020202020204" pitchFamily="34" charset="0"/>
                <a:ea typeface="Times New Roman" panose="02020603050405020304" pitchFamily="18" charset="0"/>
              </a:rPr>
              <a:t>The information contained in this document is provided as at the date of its publication and is subject to updating, completion, revision, amendment and further verification and does not purport to contain all information that may be required to evaluate the Company and/or the Placing.  This document contains statements that are, or may be deemed to be, "forward-looking statements".  These forward-looking statements may involve substantial risks and uncertainties and actual results and developments may differ materially from those expressed or implied by these statements by a variety of factors.  Forward-looking statements are sometimes identified by the use of forward-looking terminology such as "believe", "expects", "may", "will", "could", "should", "shall", "risk", "intends", "estimates", "aims", "plans", "predicts", "continues", "assumes", "positioned" or "anticipates" or the negative thereof, other variations thereon or comparable terminology.  These forward-looking statements speak only as at the date of this document.  In addition, all projections, valuations and statistical analyses provided in this document may be based on subjective assessments and assumptions and may use among alternative methodologies that produce different results and should not be relied upon as an accurate prediction of future performance.  The Company's website nor any website accessible by hyperlinks on the Company's website does not form part of this document or the Presentation, has not been subject to review or verification in respect of the Placing and no reliance may be placed by an investor on any information or opinions expressed on that website.</a:t>
            </a:r>
          </a:p>
          <a:p>
            <a:pPr algn="just" hangingPunct="0">
              <a:spcAft>
                <a:spcPts val="300"/>
              </a:spcAft>
            </a:pPr>
            <a:r>
              <a:rPr lang="en-GB" sz="700" dirty="0">
                <a:effectLst/>
                <a:latin typeface="Arial" panose="020B0604020202020204" pitchFamily="34" charset="0"/>
                <a:ea typeface="Times New Roman" panose="02020603050405020304" pitchFamily="18" charset="0"/>
              </a:rPr>
              <a:t>Except as required by applicable law or regulation, none of the Company, SPARK Advisory Partners Limited and Oberon Capital Ltd or any of their respective directors, officers, partners, employees, agents, affiliates, representatives or advisers undertakes or agrees any obligation to update or revise any forward-looking or other statements or information in this document, whether as a result of new information, future developments or otherwise and none of the Company SPARK Advisory Partners Limited and Oberon Capital Ltd or any of their respective directors, officers, partners, employees, agents, affiliates, representatives or advisers or any other party undertakes or agrees or is under any duty to update this document or to correct any inaccuracies in, or omissions from, any such information which may become apparent or to provide you with any additional information.  No statement in this document is intended as a profit forecast or profit estimate (unless otherwise stated).</a:t>
            </a:r>
          </a:p>
          <a:p>
            <a:pPr algn="just" hangingPunct="0">
              <a:spcAft>
                <a:spcPts val="300"/>
              </a:spcAft>
            </a:pPr>
            <a:r>
              <a:rPr lang="en-GB" sz="700" dirty="0">
                <a:effectLst/>
                <a:latin typeface="Arial" panose="020B0604020202020204" pitchFamily="34" charset="0"/>
                <a:ea typeface="Times New Roman" panose="02020603050405020304" pitchFamily="18" charset="0"/>
              </a:rPr>
              <a:t>To the fullest extent permitted by applicable law or regulation, no undertaking, representation or warranty or other assurance, express or implied, is made or given by or on behalf of the Company SPARK Advisory Partners Limited and Oberon Capital Ltd or any of their respective parent or subsidiary undertakings or the subsidiary undertakings of any such parent undertakings or any of their respective directors, officers, partners, employees, agents, affiliates, representatives or advisers, or any other person, as to the accuracy, sufficiency, completeness or fairness of the information, opinions or beliefs contained in this document.  Save in the case of fraud, no responsibility or liability is accepted by any person for any errors, omissions or inaccuracies in such information or opinions or for any loss, cost or damage suffered or incurred, howsoever arising, directly or indirectly, from any use of, as a result of the reliance on, or otherwise in connection with, this document.  In addition, no duty of care or otherwise is owed by any such person to recipients of this document or any other person in relation to the Presentation.  This document and its contents are confidential and you and your directors, officers, partners, employees, agents and affiliates shall treat and safeguard as strictly private and confidential all information contained in this document and any oral information made available at the Presentation.  You shall not use this document or the information contained herein in any manner detrimental to the Company.  This document contains inside information.  By accepting this document and by attending the Presentation you agree not to use all or any of the information contained herein (except to the extent it has lawfully been made public) to deal, advise or otherwise require or encourage another person to deal in the securities of the Company or engage in any other behaviour which amounts to the criminal offence of insider dealing under the Criminal Justice Act 1993 or the civil offence of insider dealing under the Market Abuse Regulation (2014/596/EU) as it forms part of UK domestic law by virtue of the European Union (Withdrawal Act) 2018 or other applicable laws and/or regulations in other jurisdictions.</a:t>
            </a:r>
          </a:p>
          <a:p>
            <a:pPr algn="just" hangingPunct="0">
              <a:spcAft>
                <a:spcPts val="300"/>
              </a:spcAft>
            </a:pPr>
            <a:r>
              <a:rPr lang="en-GB" sz="700" dirty="0">
                <a:effectLst/>
                <a:latin typeface="Arial" panose="020B0604020202020204" pitchFamily="34" charset="0"/>
                <a:ea typeface="Times New Roman" panose="02020603050405020304" pitchFamily="18" charset="0"/>
              </a:rPr>
              <a:t>SPARK Advisory Partners Limited and Oberon Capital Ltd, each of which is authorised and regulated in the United Kingdom by the Financial Conduct Authority, are acting exclusively for the Company and are not acting on behalf of any recipient or reader of this document and will not be responsible to any such person (whether or not a recipient of this document), other than the Company, for providing the protections afforded to their clients or for advising any such person in connection with the Placing or any other matter referred to in this document.  Any such person is recommended to seek their own independent legal and investment advice.  Neither the receipt of this document, nor any information contained therein or supplied with this document or subsequently communicated to any person in connection with this document either constitutes, or is to be taken as constituting, the giving of investment advice by SPARK Advisory Partners Limited or Oberon Capital Ltd to any person.</a:t>
            </a:r>
          </a:p>
          <a:p>
            <a:pPr algn="just" hangingPunct="0">
              <a:spcAft>
                <a:spcPts val="300"/>
              </a:spcAft>
            </a:pPr>
            <a:r>
              <a:rPr lang="en-GB" sz="700" dirty="0">
                <a:effectLst/>
                <a:latin typeface="Arial" panose="020B0604020202020204" pitchFamily="34" charset="0"/>
                <a:ea typeface="Times New Roman" panose="02020603050405020304" pitchFamily="18" charset="0"/>
              </a:rPr>
              <a:t>By attending the Presentation and/or by receiving this document (whether in hard copy form or electronically), you irrevocably represent, warrant and undertake to the Company, SPARK Advisory Partners Limited and Oberon Capital Ltd that: (</a:t>
            </a:r>
            <a:r>
              <a:rPr lang="en-GB" sz="700" dirty="0" err="1">
                <a:effectLst/>
                <a:latin typeface="Arial" panose="020B0604020202020204" pitchFamily="34" charset="0"/>
                <a:ea typeface="Times New Roman" panose="02020603050405020304" pitchFamily="18" charset="0"/>
              </a:rPr>
              <a:t>i</a:t>
            </a:r>
            <a:r>
              <a:rPr lang="en-GB" sz="700" dirty="0">
                <a:effectLst/>
                <a:latin typeface="Arial" panose="020B0604020202020204" pitchFamily="34" charset="0"/>
                <a:ea typeface="Times New Roman" panose="02020603050405020304" pitchFamily="18" charset="0"/>
              </a:rPr>
              <a:t>) you are a Relevant Person and a Qualified Investor; and (ii) you have read and agree to comply with, and be bound by, the contents of this notice.</a:t>
            </a:r>
          </a:p>
        </p:txBody>
      </p:sp>
      <p:pic>
        <p:nvPicPr>
          <p:cNvPr id="7" name="Picture 6" descr="A picture containing logo&#10;&#10;Description automatically generated">
            <a:extLst>
              <a:ext uri="{FF2B5EF4-FFF2-40B4-BE49-F238E27FC236}">
                <a16:creationId xmlns:a16="http://schemas.microsoft.com/office/drawing/2014/main" id="{340515B6-33B7-1849-A7FC-B12CEA0DD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635" y="6162187"/>
            <a:ext cx="3201966" cy="656403"/>
          </a:xfrm>
          <a:prstGeom prst="rect">
            <a:avLst/>
          </a:prstGeom>
        </p:spPr>
      </p:pic>
    </p:spTree>
    <p:extLst>
      <p:ext uri="{BB962C8B-B14F-4D97-AF65-F5344CB8AC3E}">
        <p14:creationId xmlns:p14="http://schemas.microsoft.com/office/powerpoint/2010/main" val="3243568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Placing, use of proceeds and timetable</a:t>
            </a:r>
          </a:p>
        </p:txBody>
      </p:sp>
      <p:pic>
        <p:nvPicPr>
          <p:cNvPr id="14" name="Picture 13" descr="A picture containing logo&#10;&#10;Description automatically generated">
            <a:extLst>
              <a:ext uri="{FF2B5EF4-FFF2-40B4-BE49-F238E27FC236}">
                <a16:creationId xmlns:a16="http://schemas.microsoft.com/office/drawing/2014/main" id="{60541411-56E6-FF45-9FEB-8B08BF6D8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6" name="TextBox 5">
            <a:extLst>
              <a:ext uri="{FF2B5EF4-FFF2-40B4-BE49-F238E27FC236}">
                <a16:creationId xmlns:a16="http://schemas.microsoft.com/office/drawing/2014/main" id="{BC8EE608-BFDB-BB4E-9595-62553AA18975}"/>
              </a:ext>
            </a:extLst>
          </p:cNvPr>
          <p:cNvSpPr txBox="1"/>
          <p:nvPr/>
        </p:nvSpPr>
        <p:spPr>
          <a:xfrm>
            <a:off x="457200" y="1173529"/>
            <a:ext cx="5531618" cy="4603311"/>
          </a:xfrm>
          <a:prstGeom prst="rect">
            <a:avLst/>
          </a:prstGeom>
          <a:noFill/>
        </p:spPr>
        <p:txBody>
          <a:bodyPr wrap="square" rtlCol="0">
            <a:spAutoFit/>
          </a:bodyPr>
          <a:lstStyle/>
          <a:p>
            <a:pPr lvl="0">
              <a:lnSpc>
                <a:spcPct val="90000"/>
              </a:lnSpc>
              <a:spcBef>
                <a:spcPts val="750"/>
              </a:spcBef>
            </a:pPr>
            <a:r>
              <a:rPr lang="en-GB" dirty="0">
                <a:solidFill>
                  <a:schemeClr val="tx1">
                    <a:lumMod val="65000"/>
                    <a:lumOff val="35000"/>
                  </a:schemeClr>
                </a:solidFill>
                <a:latin typeface="+mj-lt"/>
              </a:rPr>
              <a:t>We are raising up to £3m investment to </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Launch into retail</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Build awareness</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Develop a pipeline of new products</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Develop a Smartphone App and data capture</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Broaden our testing capabilities</a:t>
            </a:r>
          </a:p>
          <a:p>
            <a:pPr lvl="0">
              <a:lnSpc>
                <a:spcPct val="90000"/>
              </a:lnSpc>
              <a:spcBef>
                <a:spcPts val="750"/>
              </a:spcBef>
            </a:pPr>
            <a:r>
              <a:rPr lang="en-GB" dirty="0">
                <a:solidFill>
                  <a:schemeClr val="tx1">
                    <a:lumMod val="65000"/>
                    <a:lumOff val="35000"/>
                  </a:schemeClr>
                </a:solidFill>
                <a:latin typeface="+mj-lt"/>
              </a:rPr>
              <a:t>The investment will fund</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An increased headcount from 10 in Jan 2021 to 21 in Dec 2022</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The marketing investment required to accelerate growth</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The ongoing cost base of MHC through this growth phase</a:t>
            </a:r>
          </a:p>
          <a:p>
            <a:pPr lvl="0">
              <a:lnSpc>
                <a:spcPct val="90000"/>
              </a:lnSpc>
              <a:spcBef>
                <a:spcPts val="750"/>
              </a:spcBef>
            </a:pPr>
            <a:r>
              <a:rPr lang="en-GB" dirty="0">
                <a:solidFill>
                  <a:schemeClr val="tx1">
                    <a:lumMod val="65000"/>
                    <a:lumOff val="35000"/>
                  </a:schemeClr>
                </a:solidFill>
                <a:latin typeface="+mj-lt"/>
              </a:rPr>
              <a:t>Process</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We are applying for Advance Assurance from HMRC that the new shares qualify for EIS and VCT relief (Philip Hare Associates)</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We will need to seek authority from shareholders in GM to issue shares</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Mercia re-investment, subject to Investment Committee approval</a:t>
            </a:r>
          </a:p>
          <a:p>
            <a:pPr marL="285750" lvl="0" indent="-285750">
              <a:lnSpc>
                <a:spcPct val="90000"/>
              </a:lnSpc>
              <a:spcBef>
                <a:spcPts val="750"/>
              </a:spcBef>
              <a:buFont typeface="Arial" panose="020B0604020202020204" pitchFamily="34" charset="0"/>
              <a:buChar char="•"/>
            </a:pPr>
            <a:r>
              <a:rPr lang="en-GB" sz="1200" dirty="0">
                <a:solidFill>
                  <a:schemeClr val="tx1">
                    <a:lumMod val="65000"/>
                    <a:lumOff val="35000"/>
                  </a:schemeClr>
                </a:solidFill>
                <a:latin typeface="+mj-lt"/>
              </a:rPr>
              <a:t>Directors have undertaken to participate in the placing</a:t>
            </a:r>
          </a:p>
        </p:txBody>
      </p:sp>
      <p:graphicFrame>
        <p:nvGraphicFramePr>
          <p:cNvPr id="3" name="Table 3">
            <a:extLst>
              <a:ext uri="{FF2B5EF4-FFF2-40B4-BE49-F238E27FC236}">
                <a16:creationId xmlns:a16="http://schemas.microsoft.com/office/drawing/2014/main" id="{12E92F5F-FD9A-D44E-B2D3-1AA9610D33D6}"/>
              </a:ext>
            </a:extLst>
          </p:cNvPr>
          <p:cNvGraphicFramePr>
            <a:graphicFrameLocks noGrp="1"/>
          </p:cNvGraphicFramePr>
          <p:nvPr>
            <p:extLst>
              <p:ext uri="{D42A27DB-BD31-4B8C-83A1-F6EECF244321}">
                <p14:modId xmlns:p14="http://schemas.microsoft.com/office/powerpoint/2010/main" val="431235349"/>
              </p:ext>
            </p:extLst>
          </p:nvPr>
        </p:nvGraphicFramePr>
        <p:xfrm>
          <a:off x="6598018" y="3826939"/>
          <a:ext cx="5085976" cy="2265756"/>
        </p:xfrm>
        <a:graphic>
          <a:graphicData uri="http://schemas.openxmlformats.org/drawingml/2006/table">
            <a:tbl>
              <a:tblPr firstRow="1" bandRow="1">
                <a:tableStyleId>{5C22544A-7EE6-4342-B048-85BDC9FD1C3A}</a:tableStyleId>
              </a:tblPr>
              <a:tblGrid>
                <a:gridCol w="2542988">
                  <a:extLst>
                    <a:ext uri="{9D8B030D-6E8A-4147-A177-3AD203B41FA5}">
                      <a16:colId xmlns:a16="http://schemas.microsoft.com/office/drawing/2014/main" val="3079656455"/>
                    </a:ext>
                  </a:extLst>
                </a:gridCol>
                <a:gridCol w="2542988">
                  <a:extLst>
                    <a:ext uri="{9D8B030D-6E8A-4147-A177-3AD203B41FA5}">
                      <a16:colId xmlns:a16="http://schemas.microsoft.com/office/drawing/2014/main" val="2936880862"/>
                    </a:ext>
                  </a:extLst>
                </a:gridCol>
              </a:tblGrid>
              <a:tr h="294321">
                <a:tc gridSpan="2">
                  <a:txBody>
                    <a:bodyPr/>
                    <a:lstStyle/>
                    <a:p>
                      <a:pPr algn="ctr"/>
                      <a:r>
                        <a:rPr lang="en-US" sz="1200" dirty="0">
                          <a:solidFill>
                            <a:schemeClr val="bg1">
                              <a:lumMod val="95000"/>
                            </a:schemeClr>
                          </a:solidFill>
                          <a:latin typeface="+mj-lt"/>
                        </a:rPr>
                        <a:t>Timetable</a:t>
                      </a:r>
                    </a:p>
                  </a:txBody>
                  <a:tcPr>
                    <a:solidFill>
                      <a:srgbClr val="4CB3AE"/>
                    </a:solidFill>
                  </a:tcPr>
                </a:tc>
                <a:tc hMerge="1">
                  <a:txBody>
                    <a:bodyPr/>
                    <a:lstStyle/>
                    <a:p>
                      <a:endParaRPr lang="en-US" dirty="0"/>
                    </a:p>
                  </a:txBody>
                  <a:tcPr/>
                </a:tc>
                <a:extLst>
                  <a:ext uri="{0D108BD9-81ED-4DB2-BD59-A6C34878D82A}">
                    <a16:rowId xmlns:a16="http://schemas.microsoft.com/office/drawing/2014/main" val="4015221389"/>
                  </a:ext>
                </a:extLst>
              </a:tr>
              <a:tr h="416955">
                <a:tc>
                  <a:txBody>
                    <a:bodyPr/>
                    <a:lstStyle/>
                    <a:p>
                      <a:r>
                        <a:rPr lang="en-GB" sz="1200" kern="1200" dirty="0">
                          <a:solidFill>
                            <a:srgbClr val="3F9996"/>
                          </a:solidFill>
                          <a:latin typeface="+mj-lt"/>
                          <a:ea typeface="+mn-ea"/>
                          <a:cs typeface="+mn-cs"/>
                        </a:rPr>
                        <a:t>Roadshow (wall crossed) </a:t>
                      </a:r>
                      <a:endParaRPr lang="en-US" sz="1200" dirty="0">
                        <a:solidFill>
                          <a:srgbClr val="3F9996"/>
                        </a:solidFill>
                        <a:latin typeface="+mj-lt"/>
                      </a:endParaRPr>
                    </a:p>
                  </a:txBody>
                  <a:tcPr>
                    <a:solidFill>
                      <a:schemeClr val="bg1"/>
                    </a:solidFill>
                  </a:tcPr>
                </a:tc>
                <a:tc>
                  <a:txBody>
                    <a:bodyPr/>
                    <a:lstStyle/>
                    <a:p>
                      <a:r>
                        <a:rPr lang="en-US" sz="1200" dirty="0">
                          <a:solidFill>
                            <a:srgbClr val="3F9996"/>
                          </a:solidFill>
                          <a:latin typeface="+mj-lt"/>
                        </a:rPr>
                        <a:t>Monday 25</a:t>
                      </a:r>
                      <a:r>
                        <a:rPr lang="en-US" sz="1200" baseline="30000" dirty="0">
                          <a:solidFill>
                            <a:srgbClr val="3F9996"/>
                          </a:solidFill>
                          <a:latin typeface="+mj-lt"/>
                        </a:rPr>
                        <a:t>th</a:t>
                      </a:r>
                      <a:r>
                        <a:rPr lang="en-US" sz="1200" dirty="0">
                          <a:solidFill>
                            <a:srgbClr val="3F9996"/>
                          </a:solidFill>
                          <a:latin typeface="+mj-lt"/>
                        </a:rPr>
                        <a:t> – Thursday 28</a:t>
                      </a:r>
                      <a:r>
                        <a:rPr lang="en-US" sz="1200" baseline="30000" dirty="0">
                          <a:solidFill>
                            <a:srgbClr val="3F9996"/>
                          </a:solidFill>
                          <a:latin typeface="+mj-lt"/>
                        </a:rPr>
                        <a:t>th</a:t>
                      </a:r>
                      <a:r>
                        <a:rPr lang="en-US" sz="1200" dirty="0">
                          <a:solidFill>
                            <a:srgbClr val="3F9996"/>
                          </a:solidFill>
                          <a:latin typeface="+mj-lt"/>
                        </a:rPr>
                        <a:t> January</a:t>
                      </a:r>
                    </a:p>
                  </a:txBody>
                  <a:tcPr>
                    <a:solidFill>
                      <a:schemeClr val="bg1"/>
                    </a:solidFill>
                  </a:tcPr>
                </a:tc>
                <a:extLst>
                  <a:ext uri="{0D108BD9-81ED-4DB2-BD59-A6C34878D82A}">
                    <a16:rowId xmlns:a16="http://schemas.microsoft.com/office/drawing/2014/main" val="26105186"/>
                  </a:ext>
                </a:extLst>
              </a:tr>
              <a:tr h="245268">
                <a:tc>
                  <a:txBody>
                    <a:bodyPr/>
                    <a:lstStyle/>
                    <a:p>
                      <a:r>
                        <a:rPr lang="en-US" sz="1200" dirty="0">
                          <a:solidFill>
                            <a:srgbClr val="3F9996"/>
                          </a:solidFill>
                          <a:latin typeface="+mj-lt"/>
                        </a:rPr>
                        <a:t>Announcement of ABB</a:t>
                      </a:r>
                    </a:p>
                  </a:txBody>
                  <a:tcPr>
                    <a:solidFill>
                      <a:schemeClr val="bg1"/>
                    </a:solidFill>
                  </a:tcPr>
                </a:tc>
                <a:tc>
                  <a:txBody>
                    <a:bodyPr/>
                    <a:lstStyle/>
                    <a:p>
                      <a:r>
                        <a:rPr lang="en-US" sz="1200" dirty="0">
                          <a:solidFill>
                            <a:srgbClr val="3F9996"/>
                          </a:solidFill>
                          <a:latin typeface="+mj-lt"/>
                        </a:rPr>
                        <a:t>16.30 Thursday 28</a:t>
                      </a:r>
                      <a:r>
                        <a:rPr lang="en-US" sz="1200" baseline="30000" dirty="0">
                          <a:solidFill>
                            <a:srgbClr val="3F9996"/>
                          </a:solidFill>
                          <a:latin typeface="+mj-lt"/>
                        </a:rPr>
                        <a:t>th</a:t>
                      </a:r>
                      <a:r>
                        <a:rPr lang="en-US" sz="1200" dirty="0">
                          <a:solidFill>
                            <a:srgbClr val="3F9996"/>
                          </a:solidFill>
                          <a:latin typeface="+mj-lt"/>
                        </a:rPr>
                        <a:t> January</a:t>
                      </a:r>
                    </a:p>
                  </a:txBody>
                  <a:tcPr>
                    <a:solidFill>
                      <a:schemeClr val="bg1"/>
                    </a:solidFill>
                  </a:tcPr>
                </a:tc>
                <a:extLst>
                  <a:ext uri="{0D108BD9-81ED-4DB2-BD59-A6C34878D82A}">
                    <a16:rowId xmlns:a16="http://schemas.microsoft.com/office/drawing/2014/main" val="3069858727"/>
                  </a:ext>
                </a:extLst>
              </a:tr>
              <a:tr h="245268">
                <a:tc>
                  <a:txBody>
                    <a:bodyPr/>
                    <a:lstStyle/>
                    <a:p>
                      <a:r>
                        <a:rPr lang="en-US" sz="1200" dirty="0">
                          <a:solidFill>
                            <a:srgbClr val="3F9996"/>
                          </a:solidFill>
                          <a:latin typeface="+mj-lt"/>
                        </a:rPr>
                        <a:t>Close of ABB</a:t>
                      </a:r>
                    </a:p>
                  </a:txBody>
                  <a:tcPr>
                    <a:solidFill>
                      <a:schemeClr val="bg1"/>
                    </a:solidFill>
                  </a:tcPr>
                </a:tc>
                <a:tc>
                  <a:txBody>
                    <a:bodyPr/>
                    <a:lstStyle/>
                    <a:p>
                      <a:r>
                        <a:rPr lang="en-US" sz="1200" dirty="0">
                          <a:solidFill>
                            <a:srgbClr val="3F9996"/>
                          </a:solidFill>
                          <a:latin typeface="+mj-lt"/>
                        </a:rPr>
                        <a:t>12.00 Friday 29</a:t>
                      </a:r>
                      <a:r>
                        <a:rPr lang="en-US" sz="1200" baseline="30000" dirty="0">
                          <a:solidFill>
                            <a:srgbClr val="3F9996"/>
                          </a:solidFill>
                          <a:latin typeface="+mj-lt"/>
                        </a:rPr>
                        <a:t>th</a:t>
                      </a:r>
                      <a:r>
                        <a:rPr lang="en-US" sz="1200" dirty="0">
                          <a:solidFill>
                            <a:srgbClr val="3F9996"/>
                          </a:solidFill>
                          <a:latin typeface="+mj-lt"/>
                        </a:rPr>
                        <a:t> January</a:t>
                      </a:r>
                    </a:p>
                  </a:txBody>
                  <a:tcPr>
                    <a:solidFill>
                      <a:schemeClr val="bg1"/>
                    </a:solidFill>
                  </a:tcPr>
                </a:tc>
                <a:extLst>
                  <a:ext uri="{0D108BD9-81ED-4DB2-BD59-A6C34878D82A}">
                    <a16:rowId xmlns:a16="http://schemas.microsoft.com/office/drawing/2014/main" val="2900722715"/>
                  </a:ext>
                </a:extLst>
              </a:tr>
              <a:tr h="245268">
                <a:tc>
                  <a:txBody>
                    <a:bodyPr/>
                    <a:lstStyle/>
                    <a:p>
                      <a:r>
                        <a:rPr lang="en-US" sz="1200" dirty="0">
                          <a:solidFill>
                            <a:srgbClr val="3F9996"/>
                          </a:solidFill>
                          <a:latin typeface="+mj-lt"/>
                        </a:rPr>
                        <a:t>EGM</a:t>
                      </a:r>
                    </a:p>
                  </a:txBody>
                  <a:tcPr>
                    <a:solidFill>
                      <a:schemeClr val="bg1"/>
                    </a:solidFill>
                  </a:tcPr>
                </a:tc>
                <a:tc>
                  <a:txBody>
                    <a:bodyPr/>
                    <a:lstStyle/>
                    <a:p>
                      <a:r>
                        <a:rPr lang="en-US" sz="1200" dirty="0">
                          <a:solidFill>
                            <a:srgbClr val="3F9996"/>
                          </a:solidFill>
                          <a:latin typeface="+mj-lt"/>
                        </a:rPr>
                        <a:t>16</a:t>
                      </a:r>
                      <a:r>
                        <a:rPr lang="en-US" sz="1200" baseline="30000" dirty="0">
                          <a:solidFill>
                            <a:srgbClr val="3F9996"/>
                          </a:solidFill>
                          <a:latin typeface="+mj-lt"/>
                        </a:rPr>
                        <a:t>th</a:t>
                      </a:r>
                      <a:r>
                        <a:rPr lang="en-US" sz="1200" dirty="0">
                          <a:solidFill>
                            <a:srgbClr val="3F9996"/>
                          </a:solidFill>
                          <a:latin typeface="+mj-lt"/>
                        </a:rPr>
                        <a:t> February</a:t>
                      </a:r>
                    </a:p>
                  </a:txBody>
                  <a:tcPr>
                    <a:solidFill>
                      <a:schemeClr val="bg1"/>
                    </a:solidFill>
                  </a:tcPr>
                </a:tc>
                <a:extLst>
                  <a:ext uri="{0D108BD9-81ED-4DB2-BD59-A6C34878D82A}">
                    <a16:rowId xmlns:a16="http://schemas.microsoft.com/office/drawing/2014/main" val="974591304"/>
                  </a:ext>
                </a:extLst>
              </a:tr>
              <a:tr h="245268">
                <a:tc>
                  <a:txBody>
                    <a:bodyPr/>
                    <a:lstStyle/>
                    <a:p>
                      <a:r>
                        <a:rPr lang="en-US" sz="1200" dirty="0">
                          <a:solidFill>
                            <a:srgbClr val="3F9996"/>
                          </a:solidFill>
                          <a:latin typeface="+mj-lt"/>
                        </a:rPr>
                        <a:t>Admission of placing shares</a:t>
                      </a:r>
                    </a:p>
                  </a:txBody>
                  <a:tcPr>
                    <a:solidFill>
                      <a:schemeClr val="bg1"/>
                    </a:solidFill>
                  </a:tcPr>
                </a:tc>
                <a:tc>
                  <a:txBody>
                    <a:bodyPr/>
                    <a:lstStyle/>
                    <a:p>
                      <a:r>
                        <a:rPr lang="en-US" sz="1200" dirty="0">
                          <a:solidFill>
                            <a:srgbClr val="3F9996"/>
                          </a:solidFill>
                          <a:latin typeface="+mj-lt"/>
                        </a:rPr>
                        <a:t>17</a:t>
                      </a:r>
                      <a:r>
                        <a:rPr lang="en-US" sz="1200" baseline="30000" dirty="0">
                          <a:solidFill>
                            <a:srgbClr val="3F9996"/>
                          </a:solidFill>
                          <a:latin typeface="+mj-lt"/>
                        </a:rPr>
                        <a:t>th</a:t>
                      </a:r>
                      <a:r>
                        <a:rPr lang="en-US" sz="1200" dirty="0">
                          <a:solidFill>
                            <a:srgbClr val="3F9996"/>
                          </a:solidFill>
                          <a:latin typeface="+mj-lt"/>
                        </a:rPr>
                        <a:t> February</a:t>
                      </a:r>
                    </a:p>
                  </a:txBody>
                  <a:tcPr>
                    <a:solidFill>
                      <a:schemeClr val="bg1"/>
                    </a:solidFill>
                  </a:tcPr>
                </a:tc>
                <a:extLst>
                  <a:ext uri="{0D108BD9-81ED-4DB2-BD59-A6C34878D82A}">
                    <a16:rowId xmlns:a16="http://schemas.microsoft.com/office/drawing/2014/main" val="113087433"/>
                  </a:ext>
                </a:extLst>
              </a:tr>
              <a:tr h="416955">
                <a:tc gridSpan="2">
                  <a:txBody>
                    <a:bodyPr/>
                    <a:lstStyle/>
                    <a:p>
                      <a:r>
                        <a:rPr lang="en-US" sz="1200" dirty="0">
                          <a:solidFill>
                            <a:schemeClr val="bg1">
                              <a:lumMod val="95000"/>
                            </a:schemeClr>
                          </a:solidFill>
                          <a:latin typeface="+mj-lt"/>
                        </a:rPr>
                        <a:t>Contact </a:t>
                      </a:r>
                      <a:r>
                        <a:rPr lang="en-GB" sz="1200" kern="1200" dirty="0">
                          <a:solidFill>
                            <a:schemeClr val="bg1">
                              <a:lumMod val="95000"/>
                            </a:schemeClr>
                          </a:solidFill>
                          <a:latin typeface="+mj-lt"/>
                          <a:ea typeface="+mn-ea"/>
                          <a:cs typeface="+mn-cs"/>
                        </a:rPr>
                        <a:t>Oberon Capital: </a:t>
                      </a:r>
                      <a:r>
                        <a:rPr lang="en-GB" sz="1200" kern="1200" dirty="0">
                          <a:solidFill>
                            <a:schemeClr val="bg1">
                              <a:lumMod val="95000"/>
                            </a:schemeClr>
                          </a:solidFill>
                          <a:latin typeface="+mn-lt"/>
                          <a:ea typeface="+mn-ea"/>
                          <a:cs typeface="+mn-cs"/>
                        </a:rPr>
                        <a:t>Mike Seabrook on </a:t>
                      </a:r>
                      <a:r>
                        <a:rPr lang="en-GB" sz="1200" kern="1200" dirty="0">
                          <a:solidFill>
                            <a:schemeClr val="bg1">
                              <a:lumMod val="95000"/>
                            </a:schemeClr>
                          </a:solidFill>
                          <a:latin typeface="+mj-lt"/>
                          <a:ea typeface="+mn-ea"/>
                          <a:cs typeface="+mn-cs"/>
                        </a:rPr>
                        <a:t>0203 179 5344 and Theo McDonnell on 0203 179 5302</a:t>
                      </a:r>
                      <a:r>
                        <a:rPr lang="en-US" sz="1200" dirty="0">
                          <a:solidFill>
                            <a:schemeClr val="bg1">
                              <a:lumMod val="95000"/>
                            </a:schemeClr>
                          </a:solidFill>
                          <a:latin typeface="+mj-lt"/>
                        </a:rPr>
                        <a:t> </a:t>
                      </a:r>
                    </a:p>
                  </a:txBody>
                  <a:tcPr>
                    <a:solidFill>
                      <a:srgbClr val="4CB3AE"/>
                    </a:solidFill>
                  </a:tcPr>
                </a:tc>
                <a:tc hMerge="1">
                  <a:txBody>
                    <a:bodyPr/>
                    <a:lstStyle/>
                    <a:p>
                      <a:endParaRPr lang="en-US" sz="1400" dirty="0">
                        <a:solidFill>
                          <a:srgbClr val="3F9996"/>
                        </a:solidFill>
                      </a:endParaRPr>
                    </a:p>
                  </a:txBody>
                  <a:tcPr>
                    <a:solidFill>
                      <a:schemeClr val="bg1"/>
                    </a:solidFill>
                  </a:tcPr>
                </a:tc>
                <a:extLst>
                  <a:ext uri="{0D108BD9-81ED-4DB2-BD59-A6C34878D82A}">
                    <a16:rowId xmlns:a16="http://schemas.microsoft.com/office/drawing/2014/main" val="514249029"/>
                  </a:ext>
                </a:extLst>
              </a:tr>
            </a:tbl>
          </a:graphicData>
        </a:graphic>
      </p:graphicFrame>
      <p:graphicFrame>
        <p:nvGraphicFramePr>
          <p:cNvPr id="10" name="Chart 9">
            <a:extLst>
              <a:ext uri="{FF2B5EF4-FFF2-40B4-BE49-F238E27FC236}">
                <a16:creationId xmlns:a16="http://schemas.microsoft.com/office/drawing/2014/main" id="{37EF6EDA-53C2-467D-BBF0-8E82FA6F43AD}"/>
              </a:ext>
            </a:extLst>
          </p:cNvPr>
          <p:cNvGraphicFramePr/>
          <p:nvPr>
            <p:extLst>
              <p:ext uri="{D42A27DB-BD31-4B8C-83A1-F6EECF244321}">
                <p14:modId xmlns:p14="http://schemas.microsoft.com/office/powerpoint/2010/main" val="1164067176"/>
              </p:ext>
            </p:extLst>
          </p:nvPr>
        </p:nvGraphicFramePr>
        <p:xfrm>
          <a:off x="6172191" y="1042725"/>
          <a:ext cx="2514600" cy="2681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8107E37-80AC-4BA4-B45E-FFF76658B6EC}"/>
              </a:ext>
            </a:extLst>
          </p:cNvPr>
          <p:cNvGraphicFramePr/>
          <p:nvPr>
            <p:extLst>
              <p:ext uri="{D42A27DB-BD31-4B8C-83A1-F6EECF244321}">
                <p14:modId xmlns:p14="http://schemas.microsoft.com/office/powerpoint/2010/main" val="3060094396"/>
              </p:ext>
            </p:extLst>
          </p:nvPr>
        </p:nvGraphicFramePr>
        <p:xfrm>
          <a:off x="8378199" y="999710"/>
          <a:ext cx="3864455" cy="2775660"/>
        </p:xfrm>
        <a:graphic>
          <a:graphicData uri="http://schemas.openxmlformats.org/drawingml/2006/chart">
            <c:chart xmlns:c="http://schemas.openxmlformats.org/drawingml/2006/chart" xmlns:r="http://schemas.openxmlformats.org/officeDocument/2006/relationships" r:id="rId5"/>
          </a:graphicData>
        </a:graphic>
      </p:graphicFrame>
      <p:sp>
        <p:nvSpPr>
          <p:cNvPr id="12" name="Slide Number Placeholder 5">
            <a:extLst>
              <a:ext uri="{FF2B5EF4-FFF2-40B4-BE49-F238E27FC236}">
                <a16:creationId xmlns:a16="http://schemas.microsoft.com/office/drawing/2014/main" id="{54F599DB-5D5D-44BD-989B-F247E67F5505}"/>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20</a:t>
            </a:fld>
            <a:endParaRPr lang="en-US" dirty="0"/>
          </a:p>
        </p:txBody>
      </p:sp>
    </p:spTree>
    <p:extLst>
      <p:ext uri="{BB962C8B-B14F-4D97-AF65-F5344CB8AC3E}">
        <p14:creationId xmlns:p14="http://schemas.microsoft.com/office/powerpoint/2010/main" val="119510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To conclude</a:t>
            </a:r>
          </a:p>
        </p:txBody>
      </p:sp>
      <p:sp>
        <p:nvSpPr>
          <p:cNvPr id="11" name="TextBox 10">
            <a:extLst>
              <a:ext uri="{FF2B5EF4-FFF2-40B4-BE49-F238E27FC236}">
                <a16:creationId xmlns:a16="http://schemas.microsoft.com/office/drawing/2014/main" id="{94B0A324-0BFB-3749-9281-713C75542DA0}"/>
              </a:ext>
            </a:extLst>
          </p:cNvPr>
          <p:cNvSpPr txBox="1"/>
          <p:nvPr/>
        </p:nvSpPr>
        <p:spPr>
          <a:xfrm>
            <a:off x="1281956" y="4857217"/>
            <a:ext cx="6427694" cy="693523"/>
          </a:xfrm>
          <a:prstGeom prst="rect">
            <a:avLst/>
          </a:prstGeom>
          <a:noFill/>
        </p:spPr>
        <p:txBody>
          <a:bodyPr wrap="square" rtlCol="0">
            <a:spAutoFit/>
          </a:bodyPr>
          <a:lstStyle/>
          <a:p>
            <a:pPr lvl="0">
              <a:lnSpc>
                <a:spcPct val="90000"/>
              </a:lnSpc>
              <a:spcBef>
                <a:spcPts val="750"/>
              </a:spcBef>
            </a:pPr>
            <a:endParaRPr lang="en-GB" dirty="0">
              <a:solidFill>
                <a:schemeClr val="tx1">
                  <a:lumMod val="65000"/>
                  <a:lumOff val="35000"/>
                </a:schemeClr>
              </a:solidFill>
              <a:latin typeface="+mj-lt"/>
            </a:endParaRPr>
          </a:p>
          <a:p>
            <a:pPr lvl="0">
              <a:lnSpc>
                <a:spcPct val="90000"/>
              </a:lnSpc>
              <a:spcBef>
                <a:spcPts val="750"/>
              </a:spcBef>
            </a:pPr>
            <a:endParaRPr lang="en-GB" dirty="0">
              <a:solidFill>
                <a:schemeClr val="tx1">
                  <a:lumMod val="65000"/>
                  <a:lumOff val="35000"/>
                </a:schemeClr>
              </a:solidFill>
              <a:latin typeface="+mj-lt"/>
            </a:endParaRPr>
          </a:p>
        </p:txBody>
      </p:sp>
      <p:pic>
        <p:nvPicPr>
          <p:cNvPr id="15" name="Picture 14" descr="A picture containing logo&#10;&#10;Description automatically generated">
            <a:extLst>
              <a:ext uri="{FF2B5EF4-FFF2-40B4-BE49-F238E27FC236}">
                <a16:creationId xmlns:a16="http://schemas.microsoft.com/office/drawing/2014/main" id="{B8FB6085-CFFC-3A49-B1ED-4FBEF4BF8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2" name="Oval 11">
            <a:extLst>
              <a:ext uri="{FF2B5EF4-FFF2-40B4-BE49-F238E27FC236}">
                <a16:creationId xmlns:a16="http://schemas.microsoft.com/office/drawing/2014/main" id="{640B209D-E278-5741-B408-F31615DA8288}"/>
              </a:ext>
            </a:extLst>
          </p:cNvPr>
          <p:cNvSpPr/>
          <p:nvPr/>
        </p:nvSpPr>
        <p:spPr>
          <a:xfrm>
            <a:off x="9334772" y="3077164"/>
            <a:ext cx="625428" cy="60319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667E178-7E37-554E-AF97-E2CD3AD50C3D}"/>
              </a:ext>
            </a:extLst>
          </p:cNvPr>
          <p:cNvSpPr/>
          <p:nvPr/>
        </p:nvSpPr>
        <p:spPr>
          <a:xfrm>
            <a:off x="9353060" y="3729436"/>
            <a:ext cx="625428" cy="603195"/>
          </a:xfrm>
          <a:prstGeom prst="ellipse">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6CC7727B-ABA4-8248-9EB8-DDA4F2667444}"/>
              </a:ext>
            </a:extLst>
          </p:cNvPr>
          <p:cNvSpPr/>
          <p:nvPr/>
        </p:nvSpPr>
        <p:spPr>
          <a:xfrm>
            <a:off x="1135652" y="1764560"/>
            <a:ext cx="8607552" cy="61538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mj-lt"/>
              </a:rPr>
              <a:t>	</a:t>
            </a:r>
          </a:p>
          <a:p>
            <a:r>
              <a:rPr lang="en-GB" sz="1400" b="1" dirty="0">
                <a:latin typeface="+mj-lt"/>
              </a:rPr>
              <a:t>	</a:t>
            </a:r>
            <a:r>
              <a:rPr lang="en-GB" sz="1400" dirty="0"/>
              <a:t>MHC has the right cost base, the right team, the right partners and the right strategy to capture a 	significant growth market from consumers</a:t>
            </a:r>
          </a:p>
          <a:p>
            <a:endParaRPr lang="en-GB" sz="1400" b="1" dirty="0">
              <a:latin typeface="+mj-lt"/>
            </a:endParaRPr>
          </a:p>
        </p:txBody>
      </p:sp>
      <p:sp>
        <p:nvSpPr>
          <p:cNvPr id="17" name="Oval 16">
            <a:extLst>
              <a:ext uri="{FF2B5EF4-FFF2-40B4-BE49-F238E27FC236}">
                <a16:creationId xmlns:a16="http://schemas.microsoft.com/office/drawing/2014/main" id="{DACEA27D-17B2-FB48-B1C0-F56910473E84}"/>
              </a:ext>
            </a:extLst>
          </p:cNvPr>
          <p:cNvSpPr/>
          <p:nvPr/>
        </p:nvSpPr>
        <p:spPr>
          <a:xfrm>
            <a:off x="958868" y="1774787"/>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AEC0746-C6C9-4847-8FC4-04E7997B8012}"/>
              </a:ext>
            </a:extLst>
          </p:cNvPr>
          <p:cNvSpPr/>
          <p:nvPr/>
        </p:nvSpPr>
        <p:spPr>
          <a:xfrm>
            <a:off x="9322580" y="1760428"/>
            <a:ext cx="625428" cy="62757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7EF05D22-6EA5-C64E-9B08-ACF94AACB511}"/>
              </a:ext>
            </a:extLst>
          </p:cNvPr>
          <p:cNvSpPr/>
          <p:nvPr/>
        </p:nvSpPr>
        <p:spPr>
          <a:xfrm>
            <a:off x="1166132" y="2416832"/>
            <a:ext cx="8577072" cy="6153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1">
                  <a:lumMod val="50000"/>
                </a:schemeClr>
              </a:solidFill>
              <a:latin typeface="+mj-lt"/>
            </a:endParaRPr>
          </a:p>
          <a:p>
            <a:r>
              <a:rPr lang="en-US" sz="1400" dirty="0">
                <a:solidFill>
                  <a:schemeClr val="bg1">
                    <a:lumMod val="50000"/>
                  </a:schemeClr>
                </a:solidFill>
                <a:latin typeface="+mj-lt"/>
              </a:rPr>
              <a:t>	</a:t>
            </a:r>
            <a:r>
              <a:rPr lang="en-GB" sz="1400" dirty="0"/>
              <a:t>We are generating revenue with more covid opportunities ahead, whilst developing new products 	to launch in 2021 and beyond</a:t>
            </a:r>
          </a:p>
          <a:p>
            <a:endParaRPr lang="en-US" sz="1400" dirty="0">
              <a:solidFill>
                <a:schemeClr val="bg1">
                  <a:lumMod val="50000"/>
                </a:schemeClr>
              </a:solidFill>
              <a:latin typeface="+mj-lt"/>
            </a:endParaRPr>
          </a:p>
        </p:txBody>
      </p:sp>
      <p:sp>
        <p:nvSpPr>
          <p:cNvPr id="20" name="Oval 19">
            <a:extLst>
              <a:ext uri="{FF2B5EF4-FFF2-40B4-BE49-F238E27FC236}">
                <a16:creationId xmlns:a16="http://schemas.microsoft.com/office/drawing/2014/main" id="{04E8D032-2DAB-1040-9DF7-D5E4DDE6316D}"/>
              </a:ext>
            </a:extLst>
          </p:cNvPr>
          <p:cNvSpPr/>
          <p:nvPr/>
        </p:nvSpPr>
        <p:spPr>
          <a:xfrm>
            <a:off x="958868" y="2416393"/>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F83B25F-566A-DC46-9580-0397BEA1F882}"/>
              </a:ext>
            </a:extLst>
          </p:cNvPr>
          <p:cNvSpPr/>
          <p:nvPr/>
        </p:nvSpPr>
        <p:spPr>
          <a:xfrm>
            <a:off x="9328676" y="2424892"/>
            <a:ext cx="625428" cy="60319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CB98056A-A1F6-D843-9C2F-E5C6D6AA9D4F}"/>
              </a:ext>
            </a:extLst>
          </p:cNvPr>
          <p:cNvSpPr/>
          <p:nvPr/>
        </p:nvSpPr>
        <p:spPr>
          <a:xfrm>
            <a:off x="1172228" y="3069104"/>
            <a:ext cx="8577072" cy="61538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latin typeface="+mj-lt"/>
              </a:rPr>
              <a:t>	</a:t>
            </a:r>
          </a:p>
          <a:p>
            <a:r>
              <a:rPr lang="en-GB" sz="1400" dirty="0">
                <a:latin typeface="+mj-lt"/>
              </a:rPr>
              <a:t>	</a:t>
            </a:r>
            <a:r>
              <a:rPr lang="en-GB" sz="1400" dirty="0"/>
              <a:t>We have clear strategy for growth and will add products and selectively, acquisitions if they meet	our criteria for enhancing stakeholder value</a:t>
            </a:r>
          </a:p>
          <a:p>
            <a:endParaRPr lang="en-GB" sz="1400" b="1" dirty="0">
              <a:latin typeface="+mj-lt"/>
            </a:endParaRPr>
          </a:p>
        </p:txBody>
      </p:sp>
      <p:sp>
        <p:nvSpPr>
          <p:cNvPr id="23" name="Oval 22">
            <a:extLst>
              <a:ext uri="{FF2B5EF4-FFF2-40B4-BE49-F238E27FC236}">
                <a16:creationId xmlns:a16="http://schemas.microsoft.com/office/drawing/2014/main" id="{1B6BFE4C-E0D8-3647-833B-93A99A0BD9E1}"/>
              </a:ext>
            </a:extLst>
          </p:cNvPr>
          <p:cNvSpPr/>
          <p:nvPr/>
        </p:nvSpPr>
        <p:spPr>
          <a:xfrm>
            <a:off x="958868" y="3054946"/>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EF9096C6-B34E-EE4A-A48A-F23F89615B95}"/>
              </a:ext>
            </a:extLst>
          </p:cNvPr>
          <p:cNvSpPr/>
          <p:nvPr/>
        </p:nvSpPr>
        <p:spPr>
          <a:xfrm>
            <a:off x="1190516" y="3721376"/>
            <a:ext cx="8577072" cy="615386"/>
          </a:xfrm>
          <a:prstGeom prst="round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	We will update the market regularly with developments as momentum builds</a:t>
            </a:r>
          </a:p>
        </p:txBody>
      </p:sp>
      <p:sp>
        <p:nvSpPr>
          <p:cNvPr id="25" name="Oval 24">
            <a:extLst>
              <a:ext uri="{FF2B5EF4-FFF2-40B4-BE49-F238E27FC236}">
                <a16:creationId xmlns:a16="http://schemas.microsoft.com/office/drawing/2014/main" id="{B5AD42DA-D660-7F49-9F75-FFB421C4AD7B}"/>
              </a:ext>
            </a:extLst>
          </p:cNvPr>
          <p:cNvSpPr/>
          <p:nvPr/>
        </p:nvSpPr>
        <p:spPr>
          <a:xfrm>
            <a:off x="958868" y="3719411"/>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17ED4825-EA94-1A45-BF01-C98CB84240FB}"/>
              </a:ext>
            </a:extLst>
          </p:cNvPr>
          <p:cNvSpPr/>
          <p:nvPr/>
        </p:nvSpPr>
        <p:spPr>
          <a:xfrm>
            <a:off x="1172228" y="4373648"/>
            <a:ext cx="8595360" cy="615386"/>
          </a:xfrm>
          <a:prstGeom prst="roundRect">
            <a:avLst/>
          </a:prstGeom>
          <a:solidFill>
            <a:srgbClr val="3F9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lumMod val="65000"/>
                    <a:lumOff val="35000"/>
                  </a:schemeClr>
                </a:solidFill>
                <a:latin typeface="+mj-lt"/>
              </a:rPr>
              <a:t>	</a:t>
            </a:r>
            <a:r>
              <a:rPr lang="en-GB" sz="1400" b="1" dirty="0">
                <a:solidFill>
                  <a:schemeClr val="bg1"/>
                </a:solidFill>
                <a:latin typeface="+mj-lt"/>
              </a:rPr>
              <a:t>We are raising money to fast track and develop</a:t>
            </a:r>
            <a:endParaRPr lang="en-US" sz="1400" b="1" dirty="0">
              <a:solidFill>
                <a:schemeClr val="bg1"/>
              </a:solidFill>
              <a:latin typeface="+mj-lt"/>
            </a:endParaRPr>
          </a:p>
        </p:txBody>
      </p:sp>
      <p:sp>
        <p:nvSpPr>
          <p:cNvPr id="27" name="Oval 26">
            <a:extLst>
              <a:ext uri="{FF2B5EF4-FFF2-40B4-BE49-F238E27FC236}">
                <a16:creationId xmlns:a16="http://schemas.microsoft.com/office/drawing/2014/main" id="{82B32557-9AEA-E348-9478-6EAB6E9396C3}"/>
              </a:ext>
            </a:extLst>
          </p:cNvPr>
          <p:cNvSpPr/>
          <p:nvPr/>
        </p:nvSpPr>
        <p:spPr>
          <a:xfrm>
            <a:off x="958868" y="4380367"/>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6463A1C-FCBF-B44D-B940-A2852E72B3BA}"/>
              </a:ext>
            </a:extLst>
          </p:cNvPr>
          <p:cNvSpPr/>
          <p:nvPr/>
        </p:nvSpPr>
        <p:spPr>
          <a:xfrm>
            <a:off x="9334772" y="4381708"/>
            <a:ext cx="625428" cy="603195"/>
          </a:xfrm>
          <a:prstGeom prst="ellipse">
            <a:avLst/>
          </a:prstGeom>
          <a:solidFill>
            <a:srgbClr val="3F9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3616196-47FB-A949-86D9-06340A611AF5}"/>
              </a:ext>
            </a:extLst>
          </p:cNvPr>
          <p:cNvSpPr/>
          <p:nvPr/>
        </p:nvSpPr>
        <p:spPr>
          <a:xfrm>
            <a:off x="1097744" y="1911743"/>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0" name="Rectangle 29">
            <a:extLst>
              <a:ext uri="{FF2B5EF4-FFF2-40B4-BE49-F238E27FC236}">
                <a16:creationId xmlns:a16="http://schemas.microsoft.com/office/drawing/2014/main" id="{E05B2921-45A0-5F40-8257-864F4E08101B}"/>
              </a:ext>
            </a:extLst>
          </p:cNvPr>
          <p:cNvSpPr/>
          <p:nvPr/>
        </p:nvSpPr>
        <p:spPr>
          <a:xfrm>
            <a:off x="1097745" y="2548238"/>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1" name="Rectangle 30">
            <a:extLst>
              <a:ext uri="{FF2B5EF4-FFF2-40B4-BE49-F238E27FC236}">
                <a16:creationId xmlns:a16="http://schemas.microsoft.com/office/drawing/2014/main" id="{08A7AF36-CB88-074D-9F4F-3866E940F4D1}"/>
              </a:ext>
            </a:extLst>
          </p:cNvPr>
          <p:cNvSpPr/>
          <p:nvPr/>
        </p:nvSpPr>
        <p:spPr>
          <a:xfrm>
            <a:off x="1088780" y="3220592"/>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5" name="Rectangle 34">
            <a:extLst>
              <a:ext uri="{FF2B5EF4-FFF2-40B4-BE49-F238E27FC236}">
                <a16:creationId xmlns:a16="http://schemas.microsoft.com/office/drawing/2014/main" id="{CA02E765-E3D6-3846-A9DF-C3F232BCEC45}"/>
              </a:ext>
            </a:extLst>
          </p:cNvPr>
          <p:cNvSpPr/>
          <p:nvPr/>
        </p:nvSpPr>
        <p:spPr>
          <a:xfrm>
            <a:off x="1088780" y="4529438"/>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7" name="Rectangle 36">
            <a:extLst>
              <a:ext uri="{FF2B5EF4-FFF2-40B4-BE49-F238E27FC236}">
                <a16:creationId xmlns:a16="http://schemas.microsoft.com/office/drawing/2014/main" id="{852685A2-8453-F545-AF8F-AAB1902F588D}"/>
              </a:ext>
            </a:extLst>
          </p:cNvPr>
          <p:cNvSpPr/>
          <p:nvPr/>
        </p:nvSpPr>
        <p:spPr>
          <a:xfrm>
            <a:off x="1106708" y="3839156"/>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2" name="TextBox 1">
            <a:extLst>
              <a:ext uri="{FF2B5EF4-FFF2-40B4-BE49-F238E27FC236}">
                <a16:creationId xmlns:a16="http://schemas.microsoft.com/office/drawing/2014/main" id="{12F7787A-C8A8-CE49-A801-F922333AA6F5}"/>
              </a:ext>
            </a:extLst>
          </p:cNvPr>
          <p:cNvSpPr txBox="1"/>
          <p:nvPr/>
        </p:nvSpPr>
        <p:spPr>
          <a:xfrm>
            <a:off x="9792958" y="5468469"/>
            <a:ext cx="2303964" cy="707886"/>
          </a:xfrm>
          <a:prstGeom prst="rect">
            <a:avLst/>
          </a:prstGeom>
          <a:noFill/>
        </p:spPr>
        <p:txBody>
          <a:bodyPr wrap="none" rtlCol="0">
            <a:spAutoFit/>
          </a:bodyPr>
          <a:lstStyle/>
          <a:p>
            <a:r>
              <a:rPr lang="en-US" sz="4000" b="1" dirty="0">
                <a:solidFill>
                  <a:srgbClr val="3F9996"/>
                </a:solidFill>
                <a:latin typeface="+mj-lt"/>
              </a:rPr>
              <a:t>Thank you</a:t>
            </a:r>
          </a:p>
        </p:txBody>
      </p:sp>
      <p:sp>
        <p:nvSpPr>
          <p:cNvPr id="32" name="Slide Number Placeholder 5">
            <a:extLst>
              <a:ext uri="{FF2B5EF4-FFF2-40B4-BE49-F238E27FC236}">
                <a16:creationId xmlns:a16="http://schemas.microsoft.com/office/drawing/2014/main" id="{CEA25AD3-86D6-45FB-A860-BEA60C56232E}"/>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21</a:t>
            </a:fld>
            <a:endParaRPr lang="en-US" dirty="0"/>
          </a:p>
        </p:txBody>
      </p:sp>
    </p:spTree>
    <p:extLst>
      <p:ext uri="{BB962C8B-B14F-4D97-AF65-F5344CB8AC3E}">
        <p14:creationId xmlns:p14="http://schemas.microsoft.com/office/powerpoint/2010/main" val="346025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E1FE73-FE93-B847-A008-C5EE0C041840}"/>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itle 1">
            <a:extLst>
              <a:ext uri="{FF2B5EF4-FFF2-40B4-BE49-F238E27FC236}">
                <a16:creationId xmlns:a16="http://schemas.microsoft.com/office/drawing/2014/main" id="{FF882E3F-B0CB-429C-88A2-B730307B9F58}"/>
              </a:ext>
            </a:extLst>
          </p:cNvPr>
          <p:cNvSpPr txBox="1">
            <a:spLocks/>
          </p:cNvSpPr>
          <p:nvPr/>
        </p:nvSpPr>
        <p:spPr>
          <a:xfrm>
            <a:off x="818283" y="116837"/>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1: Competitive Products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5" y="2505921"/>
            <a:ext cx="719102" cy="33328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880" y="3085954"/>
            <a:ext cx="1197793" cy="3419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482" y="3619588"/>
            <a:ext cx="800989" cy="47245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6400" y="4317419"/>
            <a:ext cx="971036" cy="38926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682" y="5615667"/>
            <a:ext cx="1212863" cy="307461"/>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EF08BE1-3772-CC4B-809A-ED5D8CBD6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0B6209DB-CC75-FB41-A891-4E880F225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37" y="1826015"/>
            <a:ext cx="2000444" cy="410091"/>
          </a:xfrm>
          <a:prstGeom prst="rect">
            <a:avLst/>
          </a:prstGeom>
        </p:spPr>
      </p:pic>
      <p:sp>
        <p:nvSpPr>
          <p:cNvPr id="18" name="Slide Number Placeholder 5">
            <a:extLst>
              <a:ext uri="{FF2B5EF4-FFF2-40B4-BE49-F238E27FC236}">
                <a16:creationId xmlns:a16="http://schemas.microsoft.com/office/drawing/2014/main" id="{D83251AA-9FFC-4349-813B-F148B7F76D4C}"/>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22</a:t>
            </a:fld>
            <a:endParaRPr lang="en-US" dirty="0"/>
          </a:p>
        </p:txBody>
      </p:sp>
      <p:graphicFrame>
        <p:nvGraphicFramePr>
          <p:cNvPr id="22" name="Table 2">
            <a:extLst>
              <a:ext uri="{FF2B5EF4-FFF2-40B4-BE49-F238E27FC236}">
                <a16:creationId xmlns:a16="http://schemas.microsoft.com/office/drawing/2014/main" id="{08164EFA-5DA8-6E46-9E68-EF19FA63CEC3}"/>
              </a:ext>
            </a:extLst>
          </p:cNvPr>
          <p:cNvGraphicFramePr>
            <a:graphicFrameLocks noGrp="1"/>
          </p:cNvGraphicFramePr>
          <p:nvPr>
            <p:extLst>
              <p:ext uri="{D42A27DB-BD31-4B8C-83A1-F6EECF244321}">
                <p14:modId xmlns:p14="http://schemas.microsoft.com/office/powerpoint/2010/main" val="2485715140"/>
              </p:ext>
            </p:extLst>
          </p:nvPr>
        </p:nvGraphicFramePr>
        <p:xfrm>
          <a:off x="1110477" y="1299803"/>
          <a:ext cx="10055877" cy="4821597"/>
        </p:xfrm>
        <a:graphic>
          <a:graphicData uri="http://schemas.openxmlformats.org/drawingml/2006/table">
            <a:tbl>
              <a:tblPr firstRow="1" bandRow="1">
                <a:tableStyleId>{5C22544A-7EE6-4342-B048-85BDC9FD1C3A}</a:tableStyleId>
              </a:tblPr>
              <a:tblGrid>
                <a:gridCol w="1575508">
                  <a:extLst>
                    <a:ext uri="{9D8B030D-6E8A-4147-A177-3AD203B41FA5}">
                      <a16:colId xmlns:a16="http://schemas.microsoft.com/office/drawing/2014/main" val="2836046332"/>
                    </a:ext>
                  </a:extLst>
                </a:gridCol>
                <a:gridCol w="854716">
                  <a:extLst>
                    <a:ext uri="{9D8B030D-6E8A-4147-A177-3AD203B41FA5}">
                      <a16:colId xmlns:a16="http://schemas.microsoft.com/office/drawing/2014/main" val="3008776784"/>
                    </a:ext>
                  </a:extLst>
                </a:gridCol>
                <a:gridCol w="967639">
                  <a:extLst>
                    <a:ext uri="{9D8B030D-6E8A-4147-A177-3AD203B41FA5}">
                      <a16:colId xmlns:a16="http://schemas.microsoft.com/office/drawing/2014/main" val="20002"/>
                    </a:ext>
                  </a:extLst>
                </a:gridCol>
                <a:gridCol w="1021819">
                  <a:extLst>
                    <a:ext uri="{9D8B030D-6E8A-4147-A177-3AD203B41FA5}">
                      <a16:colId xmlns:a16="http://schemas.microsoft.com/office/drawing/2014/main" val="2205858382"/>
                    </a:ext>
                  </a:extLst>
                </a:gridCol>
                <a:gridCol w="913456">
                  <a:extLst>
                    <a:ext uri="{9D8B030D-6E8A-4147-A177-3AD203B41FA5}">
                      <a16:colId xmlns:a16="http://schemas.microsoft.com/office/drawing/2014/main" val="20004"/>
                    </a:ext>
                  </a:extLst>
                </a:gridCol>
                <a:gridCol w="842773">
                  <a:extLst>
                    <a:ext uri="{9D8B030D-6E8A-4147-A177-3AD203B41FA5}">
                      <a16:colId xmlns:a16="http://schemas.microsoft.com/office/drawing/2014/main" val="517516038"/>
                    </a:ext>
                  </a:extLst>
                </a:gridCol>
                <a:gridCol w="996286">
                  <a:extLst>
                    <a:ext uri="{9D8B030D-6E8A-4147-A177-3AD203B41FA5}">
                      <a16:colId xmlns:a16="http://schemas.microsoft.com/office/drawing/2014/main" val="20005"/>
                    </a:ext>
                  </a:extLst>
                </a:gridCol>
                <a:gridCol w="1081081">
                  <a:extLst>
                    <a:ext uri="{9D8B030D-6E8A-4147-A177-3AD203B41FA5}">
                      <a16:colId xmlns:a16="http://schemas.microsoft.com/office/drawing/2014/main" val="20006"/>
                    </a:ext>
                  </a:extLst>
                </a:gridCol>
                <a:gridCol w="966084">
                  <a:extLst>
                    <a:ext uri="{9D8B030D-6E8A-4147-A177-3AD203B41FA5}">
                      <a16:colId xmlns:a16="http://schemas.microsoft.com/office/drawing/2014/main" val="603253422"/>
                    </a:ext>
                  </a:extLst>
                </a:gridCol>
                <a:gridCol w="836515">
                  <a:extLst>
                    <a:ext uri="{9D8B030D-6E8A-4147-A177-3AD203B41FA5}">
                      <a16:colId xmlns:a16="http://schemas.microsoft.com/office/drawing/2014/main" val="1305910464"/>
                    </a:ext>
                  </a:extLst>
                </a:gridCol>
              </a:tblGrid>
              <a:tr h="363718">
                <a:tc>
                  <a:txBody>
                    <a:bodyPr/>
                    <a:lstStyle/>
                    <a:p>
                      <a:endParaRPr lang="en-GB" dirty="0"/>
                    </a:p>
                  </a:txBody>
                  <a:tcPr>
                    <a:solidFill>
                      <a:srgbClr val="4CB4AE"/>
                    </a:solidFill>
                  </a:tcPr>
                </a:tc>
                <a:tc>
                  <a:txBody>
                    <a:bodyPr/>
                    <a:lstStyle/>
                    <a:p>
                      <a:pPr algn="ctr"/>
                      <a:r>
                        <a:rPr lang="en-GB" sz="1400" dirty="0"/>
                        <a:t>Price</a:t>
                      </a:r>
                    </a:p>
                  </a:txBody>
                  <a:tcPr anchor="ctr">
                    <a:solidFill>
                      <a:srgbClr val="4CB4AE"/>
                    </a:solidFill>
                  </a:tcPr>
                </a:tc>
                <a:tc>
                  <a:txBody>
                    <a:bodyPr/>
                    <a:lstStyle/>
                    <a:p>
                      <a:pPr algn="ctr"/>
                      <a:r>
                        <a:rPr lang="en-GB" sz="1400" dirty="0"/>
                        <a:t>Non</a:t>
                      </a:r>
                      <a:r>
                        <a:rPr lang="en-GB" sz="1400" baseline="0" dirty="0"/>
                        <a:t> Invasive</a:t>
                      </a:r>
                      <a:endParaRPr lang="en-GB" sz="1400" dirty="0"/>
                    </a:p>
                  </a:txBody>
                  <a:tcPr>
                    <a:solidFill>
                      <a:srgbClr val="4CB4AE"/>
                    </a:solidFill>
                  </a:tcPr>
                </a:tc>
                <a:tc>
                  <a:txBody>
                    <a:bodyPr/>
                    <a:lstStyle/>
                    <a:p>
                      <a:pPr algn="ctr"/>
                      <a:r>
                        <a:rPr lang="en-GB" sz="1400" dirty="0"/>
                        <a:t>DNA</a:t>
                      </a:r>
                      <a:r>
                        <a:rPr lang="en-GB" sz="1400" baseline="0" dirty="0"/>
                        <a:t> Based Test</a:t>
                      </a:r>
                      <a:endParaRPr lang="en-GB" sz="1400" dirty="0"/>
                    </a:p>
                  </a:txBody>
                  <a:tcPr>
                    <a:solidFill>
                      <a:srgbClr val="4CB4AE"/>
                    </a:solidFill>
                  </a:tcPr>
                </a:tc>
                <a:tc>
                  <a:txBody>
                    <a:bodyPr/>
                    <a:lstStyle/>
                    <a:p>
                      <a:pPr algn="ctr"/>
                      <a:r>
                        <a:rPr lang="en-GB" sz="1400" dirty="0"/>
                        <a:t>Single</a:t>
                      </a:r>
                      <a:r>
                        <a:rPr lang="en-GB" sz="1400" baseline="0" dirty="0"/>
                        <a:t> Test</a:t>
                      </a:r>
                      <a:endParaRPr lang="en-GB" sz="1400" dirty="0"/>
                    </a:p>
                  </a:txBody>
                  <a:tcPr>
                    <a:solidFill>
                      <a:srgbClr val="4CB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Tested in-house</a:t>
                      </a:r>
                    </a:p>
                  </a:txBody>
                  <a:tcPr>
                    <a:solidFill>
                      <a:srgbClr val="4CB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Available</a:t>
                      </a:r>
                      <a:r>
                        <a:rPr lang="en-GB" sz="1400" baseline="0" dirty="0"/>
                        <a:t> on High St</a:t>
                      </a:r>
                      <a:endParaRPr lang="en-GB" sz="1400" dirty="0"/>
                    </a:p>
                  </a:txBody>
                  <a:tcPr>
                    <a:solidFill>
                      <a:srgbClr val="4CB4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App Access to Data</a:t>
                      </a:r>
                    </a:p>
                  </a:txBody>
                  <a:tcPr>
                    <a:solidFill>
                      <a:srgbClr val="4CB4AE"/>
                    </a:solidFill>
                  </a:tcPr>
                </a:tc>
                <a:tc>
                  <a:txBody>
                    <a:bodyPr/>
                    <a:lstStyle/>
                    <a:p>
                      <a:pPr algn="ctr"/>
                      <a:r>
                        <a:rPr lang="en-GB" sz="1400" dirty="0"/>
                        <a:t>Concise</a:t>
                      </a:r>
                      <a:r>
                        <a:rPr lang="en-GB" sz="1400" baseline="0" dirty="0"/>
                        <a:t> </a:t>
                      </a:r>
                      <a:r>
                        <a:rPr lang="en-GB" sz="1400" dirty="0"/>
                        <a:t>Reporting</a:t>
                      </a:r>
                    </a:p>
                  </a:txBody>
                  <a:tcPr>
                    <a:solidFill>
                      <a:srgbClr val="4CB4AE"/>
                    </a:solidFill>
                  </a:tcPr>
                </a:tc>
                <a:tc>
                  <a:txBody>
                    <a:bodyPr/>
                    <a:lstStyle/>
                    <a:p>
                      <a:pPr algn="ctr"/>
                      <a:r>
                        <a:rPr lang="en-GB" sz="1400" dirty="0"/>
                        <a:t>UK </a:t>
                      </a:r>
                    </a:p>
                    <a:p>
                      <a:pPr algn="ctr"/>
                      <a:r>
                        <a:rPr lang="en-GB" sz="1400" dirty="0"/>
                        <a:t>Product</a:t>
                      </a:r>
                    </a:p>
                  </a:txBody>
                  <a:tcPr>
                    <a:solidFill>
                      <a:srgbClr val="4CB4AE"/>
                    </a:solidFill>
                  </a:tcPr>
                </a:tc>
                <a:extLst>
                  <a:ext uri="{0D108BD9-81ED-4DB2-BD59-A6C34878D82A}">
                    <a16:rowId xmlns:a16="http://schemas.microsoft.com/office/drawing/2014/main" val="4060145677"/>
                  </a:ext>
                </a:extLst>
              </a:tr>
              <a:tr h="551814">
                <a:tc>
                  <a:txBody>
                    <a:bodyPr/>
                    <a:lstStyle/>
                    <a:p>
                      <a:endParaRPr lang="en-GB" sz="1200" dirty="0"/>
                    </a:p>
                    <a:p>
                      <a:endParaRPr lang="en-GB" sz="1200" dirty="0"/>
                    </a:p>
                  </a:txBody>
                  <a:tcPr>
                    <a:solidFill>
                      <a:srgbClr val="B6EDF0">
                        <a:alpha val="36863"/>
                      </a:srgbClr>
                    </a:solidFill>
                  </a:tcPr>
                </a:tc>
                <a:tc>
                  <a:txBody>
                    <a:bodyPr/>
                    <a:lstStyle/>
                    <a:p>
                      <a:pPr algn="ctr"/>
                      <a:r>
                        <a:rPr lang="en-GB" sz="1800" b="1" dirty="0">
                          <a:solidFill>
                            <a:schemeClr val="tx2"/>
                          </a:solidFill>
                          <a:latin typeface="+mj-lt"/>
                        </a:rPr>
                        <a:t>£</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extLst>
                  <a:ext uri="{0D108BD9-81ED-4DB2-BD59-A6C34878D82A}">
                    <a16:rowId xmlns:a16="http://schemas.microsoft.com/office/drawing/2014/main" val="10001"/>
                  </a:ext>
                </a:extLst>
              </a:tr>
              <a:tr h="585897">
                <a:tc>
                  <a:txBody>
                    <a:bodyPr/>
                    <a:lstStyle/>
                    <a:p>
                      <a:endParaRPr lang="en-GB" sz="1200" dirty="0"/>
                    </a:p>
                  </a:txBody>
                  <a:tcPr>
                    <a:solidFill>
                      <a:srgbClr val="4CB3AE">
                        <a:alpha val="36863"/>
                      </a:srgbClr>
                    </a:solidFill>
                  </a:tcPr>
                </a:tc>
                <a:tc>
                  <a:txBody>
                    <a:bodyPr/>
                    <a:lstStyle/>
                    <a:p>
                      <a:pPr algn="ctr"/>
                      <a:r>
                        <a:rPr lang="en-GB" sz="1800" b="1" dirty="0">
                          <a:solidFill>
                            <a:schemeClr val="tx2"/>
                          </a:solidFill>
                          <a:latin typeface="+mj-lt"/>
                        </a:rPr>
                        <a:t>£££</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N/A</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2000" b="0" i="0" u="none" strike="noStrike" kern="1200" cap="none" spc="0" normalizeH="0" baseline="0" noProof="0" dirty="0">
                        <a:ln>
                          <a:noFill/>
                        </a:ln>
                        <a:solidFill>
                          <a:srgbClr val="44546A"/>
                        </a:solidFill>
                        <a:effectLst/>
                        <a:uLnTx/>
                        <a:uFillTx/>
                        <a:latin typeface="Calibri"/>
                        <a:ea typeface="+mn-ea"/>
                        <a:cs typeface="+mn-cs"/>
                      </a:endParaRPr>
                    </a:p>
                  </a:txBody>
                  <a:tcPr anchor="ctr">
                    <a:solidFill>
                      <a:srgbClr val="4CB3AE">
                        <a:alpha val="36863"/>
                      </a:srgbClr>
                    </a:solidFill>
                  </a:tcPr>
                </a:tc>
                <a:extLst>
                  <a:ext uri="{0D108BD9-81ED-4DB2-BD59-A6C34878D82A}">
                    <a16:rowId xmlns:a16="http://schemas.microsoft.com/office/drawing/2014/main" val="10002"/>
                  </a:ext>
                </a:extLst>
              </a:tr>
              <a:tr h="582405">
                <a:tc>
                  <a:txBody>
                    <a:bodyPr/>
                    <a:lstStyle/>
                    <a:p>
                      <a:endParaRPr lang="en-GB" sz="1200" dirty="0"/>
                    </a:p>
                    <a:p>
                      <a:endParaRPr lang="en-GB" sz="1200" dirty="0"/>
                    </a:p>
                  </a:txBody>
                  <a:tcPr>
                    <a:solidFill>
                      <a:srgbClr val="B6EDF0">
                        <a:alpha val="36863"/>
                      </a:srgbClr>
                    </a:solidFill>
                  </a:tcPr>
                </a:tc>
                <a:tc>
                  <a:txBody>
                    <a:bodyPr/>
                    <a:lstStyle/>
                    <a:p>
                      <a:pPr algn="ctr"/>
                      <a:r>
                        <a:rPr lang="en-GB" sz="1800" b="1" dirty="0">
                          <a:solidFill>
                            <a:schemeClr val="tx2"/>
                          </a:solidFill>
                          <a:latin typeface="+mj-lt"/>
                        </a:rPr>
                        <a:t>££</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N/A</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2000" b="0" i="0" u="none" strike="noStrike" kern="1200" cap="none" spc="0" normalizeH="0" baseline="0" noProof="0" dirty="0">
                        <a:ln>
                          <a:noFill/>
                        </a:ln>
                        <a:solidFill>
                          <a:srgbClr val="44546A"/>
                        </a:solidFill>
                        <a:effectLst/>
                        <a:uLnTx/>
                        <a:uFillTx/>
                        <a:latin typeface="Calibri"/>
                        <a:ea typeface="+mn-ea"/>
                        <a:cs typeface="+mn-cs"/>
                      </a:endParaRPr>
                    </a:p>
                  </a:txBody>
                  <a:tcPr anchor="ctr">
                    <a:solidFill>
                      <a:srgbClr val="B6EDF0">
                        <a:alpha val="36863"/>
                      </a:srgbClr>
                    </a:solidFill>
                  </a:tcPr>
                </a:tc>
                <a:extLst>
                  <a:ext uri="{0D108BD9-81ED-4DB2-BD59-A6C34878D82A}">
                    <a16:rowId xmlns:a16="http://schemas.microsoft.com/office/drawing/2014/main" val="608360887"/>
                  </a:ext>
                </a:extLst>
              </a:tr>
              <a:tr h="192639">
                <a:tc>
                  <a:txBody>
                    <a:bodyPr/>
                    <a:lstStyle/>
                    <a:p>
                      <a:endParaRPr lang="en-GB" sz="1200" dirty="0"/>
                    </a:p>
                    <a:p>
                      <a:endParaRPr lang="en-GB" sz="1200" dirty="0"/>
                    </a:p>
                    <a:p>
                      <a:endParaRPr lang="en-GB" sz="1200" dirty="0"/>
                    </a:p>
                  </a:txBody>
                  <a:tcPr>
                    <a:solidFill>
                      <a:srgbClr val="4CB3AE">
                        <a:alpha val="36863"/>
                      </a:srgbClr>
                    </a:solidFill>
                  </a:tcPr>
                </a:tc>
                <a:tc>
                  <a:txBody>
                    <a:bodyPr/>
                    <a:lstStyle/>
                    <a:p>
                      <a:pPr algn="ctr"/>
                      <a:r>
                        <a:rPr lang="en-GB" sz="1800" b="1" dirty="0">
                          <a:solidFill>
                            <a:schemeClr val="tx2"/>
                          </a:solidFill>
                          <a:latin typeface="+mj-lt"/>
                        </a:rPr>
                        <a:t>££££</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N/A</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Bradley Hand" pitchFamily="2" charset="77"/>
                          <a:ea typeface="+mn-ea"/>
                          <a:cs typeface="Arial"/>
                        </a:rPr>
                        <a:t>x</a:t>
                      </a:r>
                      <a:endParaRPr lang="en-GB" sz="2000" dirty="0">
                        <a:solidFill>
                          <a:schemeClr val="tx2"/>
                        </a:solidFill>
                        <a:latin typeface="Bradley Hand" pitchFamily="2" charset="77"/>
                        <a:cs typeface="Arial"/>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4CB3AE">
                        <a:alpha val="36863"/>
                      </a:srgbClr>
                    </a:solidFill>
                  </a:tcPr>
                </a:tc>
                <a:extLst>
                  <a:ext uri="{0D108BD9-81ED-4DB2-BD59-A6C34878D82A}">
                    <a16:rowId xmlns:a16="http://schemas.microsoft.com/office/drawing/2014/main" val="4074266557"/>
                  </a:ext>
                </a:extLst>
              </a:tr>
              <a:tr h="132970">
                <a:tc>
                  <a:txBody>
                    <a:bodyPr/>
                    <a:lstStyle/>
                    <a:p>
                      <a:endParaRPr lang="en-GB" sz="1200" dirty="0"/>
                    </a:p>
                    <a:p>
                      <a:endParaRPr lang="en-GB" sz="1200" dirty="0"/>
                    </a:p>
                    <a:p>
                      <a:endParaRPr lang="en-GB" sz="1200" dirty="0"/>
                    </a:p>
                  </a:txBody>
                  <a:tcPr>
                    <a:solidFill>
                      <a:srgbClr val="B6EDF0">
                        <a:alpha val="36863"/>
                      </a:srgbClr>
                    </a:solidFill>
                  </a:tcPr>
                </a:tc>
                <a:tc>
                  <a:txBody>
                    <a:bodyPr/>
                    <a:lstStyle/>
                    <a:p>
                      <a:pPr algn="ctr"/>
                      <a:r>
                        <a:rPr lang="en-GB" sz="1800" b="1" dirty="0">
                          <a:solidFill>
                            <a:schemeClr val="tx2"/>
                          </a:solidFill>
                          <a:latin typeface="+mj-lt"/>
                        </a:rPr>
                        <a:t>££££</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N/A</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dirty="0">
                        <a:solidFill>
                          <a:schemeClr val="tx2"/>
                        </a:solidFill>
                        <a:latin typeface="+mj-lt"/>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B6EDF0">
                        <a:alpha val="36863"/>
                      </a:srgbClr>
                    </a:solidFill>
                  </a:tcPr>
                </a:tc>
                <a:extLst>
                  <a:ext uri="{0D108BD9-81ED-4DB2-BD59-A6C34878D82A}">
                    <a16:rowId xmlns:a16="http://schemas.microsoft.com/office/drawing/2014/main" val="3435319758"/>
                  </a:ext>
                </a:extLst>
              </a:tr>
              <a:tr h="617361">
                <a:tc>
                  <a:txBody>
                    <a:bodyPr/>
                    <a:lstStyle/>
                    <a:p>
                      <a:endParaRPr lang="en-GB" sz="1200" dirty="0"/>
                    </a:p>
                  </a:txBody>
                  <a:tcPr>
                    <a:solidFill>
                      <a:srgbClr val="4CB3AE">
                        <a:alpha val="36863"/>
                      </a:srgbClr>
                    </a:solidFill>
                  </a:tcPr>
                </a:tc>
                <a:tc>
                  <a:txBody>
                    <a:bodyPr/>
                    <a:lstStyle/>
                    <a:p>
                      <a:pPr algn="ctr"/>
                      <a:r>
                        <a:rPr lang="en-GB" sz="1800" b="1" dirty="0">
                          <a:solidFill>
                            <a:schemeClr val="tx2"/>
                          </a:solidFill>
                          <a:latin typeface="+mj-lt"/>
                        </a:rPr>
                        <a:t>££££</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x</a:t>
                      </a: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2000" b="0" i="0" u="none" strike="noStrike" kern="1200" cap="none" spc="0" normalizeH="0" baseline="0" noProof="0" dirty="0">
                        <a:ln>
                          <a:noFill/>
                        </a:ln>
                        <a:solidFill>
                          <a:srgbClr val="44546A"/>
                        </a:solidFill>
                        <a:effectLst/>
                        <a:uLnTx/>
                        <a:uFillTx/>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4CB3AE">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2000" b="0" i="0" u="none" strike="noStrike" kern="1200" cap="none" spc="0" normalizeH="0" baseline="0" noProof="0" dirty="0">
                        <a:ln>
                          <a:noFill/>
                        </a:ln>
                        <a:solidFill>
                          <a:srgbClr val="44546A"/>
                        </a:solidFill>
                        <a:effectLst/>
                        <a:uLnTx/>
                        <a:uFillTx/>
                        <a:latin typeface="Calibri"/>
                        <a:ea typeface="+mn-ea"/>
                        <a:cs typeface="+mn-cs"/>
                      </a:endParaRPr>
                    </a:p>
                  </a:txBody>
                  <a:tcPr anchor="ctr">
                    <a:solidFill>
                      <a:srgbClr val="4CB3AE">
                        <a:alpha val="36863"/>
                      </a:srgbClr>
                    </a:solidFill>
                  </a:tcPr>
                </a:tc>
                <a:extLst>
                  <a:ext uri="{0D108BD9-81ED-4DB2-BD59-A6C34878D82A}">
                    <a16:rowId xmlns:a16="http://schemas.microsoft.com/office/drawing/2014/main" val="2941352595"/>
                  </a:ext>
                </a:extLst>
              </a:tr>
              <a:tr h="685800">
                <a:tc>
                  <a:txBody>
                    <a:bodyPr/>
                    <a:lstStyle/>
                    <a:p>
                      <a:endParaRPr lang="en-GB" sz="1200" dirty="0"/>
                    </a:p>
                  </a:txBody>
                  <a:tcPr>
                    <a:solidFill>
                      <a:srgbClr val="B6EDF0">
                        <a:alpha val="36863"/>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mn-lt"/>
                          <a:ea typeface="+mn-ea"/>
                          <a:cs typeface="+mn-cs"/>
                        </a:rPr>
                        <a:t>££££</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4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Wingdings 2" panose="05020102010507070707" pitchFamily="18" charset="2"/>
                          <a:ea typeface="+mn-ea"/>
                          <a:cs typeface="+mn-cs"/>
                        </a:rPr>
                        <a:t>P</a:t>
                      </a:r>
                      <a:endParaRPr lang="en-GB" sz="2000" kern="1200" dirty="0">
                        <a:solidFill>
                          <a:schemeClr val="tx2"/>
                        </a:solidFill>
                        <a:latin typeface="+mn-lt"/>
                        <a:ea typeface="+mn-ea"/>
                        <a:cs typeface="+mn-cs"/>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546A"/>
                          </a:solidFill>
                          <a:effectLst/>
                          <a:uLnTx/>
                          <a:uFillTx/>
                          <a:latin typeface="Bradley Hand" pitchFamily="2" charset="77"/>
                          <a:ea typeface="+mn-ea"/>
                          <a:cs typeface="Arial"/>
                        </a:rPr>
                        <a:t>N/</a:t>
                      </a:r>
                      <a:r>
                        <a:rPr kumimoji="0" lang="en-GB" sz="2000" b="0" i="0" u="none" strike="noStrike" kern="1200" cap="none" spc="0" normalizeH="0" baseline="0" noProof="0" dirty="0">
                          <a:ln>
                            <a:noFill/>
                          </a:ln>
                          <a:solidFill>
                            <a:srgbClr val="44546A"/>
                          </a:solidFill>
                          <a:effectLst/>
                          <a:uLnTx/>
                          <a:uFillTx/>
                          <a:latin typeface="Bradley Hand" pitchFamily="2" charset="77"/>
                          <a:ea typeface="+mn-ea"/>
                          <a:cs typeface="Arial"/>
                        </a:rPr>
                        <a:t>A</a:t>
                      </a:r>
                    </a:p>
                  </a:txBody>
                  <a:tcPr anchor="ctr">
                    <a:solidFill>
                      <a:srgbClr val="B6EDF0">
                        <a:alpha val="36863"/>
                      </a:srgbClr>
                    </a:solidFill>
                  </a:tcPr>
                </a:tc>
                <a:tc>
                  <a:txBody>
                    <a:bodyPr/>
                    <a:lstStyle/>
                    <a:p>
                      <a:pPr algn="ctr"/>
                      <a:r>
                        <a:rPr lang="en-GB" sz="2000" b="0" dirty="0">
                          <a:solidFill>
                            <a:schemeClr val="tx2"/>
                          </a:solidFill>
                          <a:latin typeface="Bradley Hand" pitchFamily="2" charset="77"/>
                          <a:cs typeface="Arial"/>
                        </a:rPr>
                        <a:t>x</a:t>
                      </a:r>
                    </a:p>
                  </a:txBody>
                  <a:tcPr anchor="ctr">
                    <a:solidFill>
                      <a:srgbClr val="B6EDF0">
                        <a:alpha val="36863"/>
                      </a:srgbClr>
                    </a:solidFill>
                  </a:tcPr>
                </a:tc>
                <a:tc>
                  <a:txBody>
                    <a:bodyPr/>
                    <a:lstStyle/>
                    <a:p>
                      <a:pPr algn="ctr"/>
                      <a:r>
                        <a:rPr lang="en-GB" sz="2000" b="0" dirty="0">
                          <a:solidFill>
                            <a:schemeClr val="tx2"/>
                          </a:solidFill>
                          <a:latin typeface="Bradley Hand" pitchFamily="2" charset="77"/>
                          <a:cs typeface="Arial"/>
                        </a:rPr>
                        <a:t>x</a:t>
                      </a: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Bradley Hand" pitchFamily="2" charset="77"/>
                          <a:ea typeface="+mn-ea"/>
                          <a:cs typeface="Arial"/>
                        </a:rPr>
                        <a:t>x</a:t>
                      </a:r>
                      <a:endParaRPr lang="en-GB" sz="2000" dirty="0">
                        <a:solidFill>
                          <a:schemeClr val="tx2"/>
                        </a:solidFill>
                        <a:latin typeface="Bradley Hand" pitchFamily="2" charset="77"/>
                        <a:cs typeface="Arial"/>
                      </a:endParaRPr>
                    </a:p>
                  </a:txBody>
                  <a:tcPr anchor="ctr">
                    <a:solidFill>
                      <a:srgbClr val="B6EDF0">
                        <a:alpha val="36863"/>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546A"/>
                          </a:solidFill>
                          <a:effectLst/>
                          <a:uLnTx/>
                          <a:uFillTx/>
                          <a:latin typeface="Wingdings 2" panose="05020102010507070707" pitchFamily="18" charset="2"/>
                          <a:ea typeface="+mn-ea"/>
                          <a:cs typeface="+mn-cs"/>
                        </a:rPr>
                        <a:t>P</a:t>
                      </a:r>
                      <a:endParaRPr kumimoji="0" lang="en-GB" sz="2000" b="0" i="0" u="none" strike="noStrike" kern="1200" cap="none" spc="0" normalizeH="0" baseline="0" noProof="0" dirty="0">
                        <a:ln>
                          <a:noFill/>
                        </a:ln>
                        <a:solidFill>
                          <a:srgbClr val="44546A"/>
                        </a:solidFill>
                        <a:effectLst/>
                        <a:uLnTx/>
                        <a:uFillTx/>
                        <a:latin typeface="+mn-lt"/>
                        <a:ea typeface="+mn-ea"/>
                        <a:cs typeface="+mn-cs"/>
                      </a:endParaRPr>
                    </a:p>
                  </a:txBody>
                  <a:tcPr anchor="ctr">
                    <a:solidFill>
                      <a:srgbClr val="B6EDF0">
                        <a:alpha val="36863"/>
                      </a:srgbClr>
                    </a:solidFill>
                  </a:tcPr>
                </a:tc>
                <a:extLst>
                  <a:ext uri="{0D108BD9-81ED-4DB2-BD59-A6C34878D82A}">
                    <a16:rowId xmlns:a16="http://schemas.microsoft.com/office/drawing/2014/main" val="1297029165"/>
                  </a:ext>
                </a:extLst>
              </a:tr>
            </a:tbl>
          </a:graphicData>
        </a:graphic>
      </p:graphicFrame>
      <p:pic>
        <p:nvPicPr>
          <p:cNvPr id="21" name="Picture 20">
            <a:extLst>
              <a:ext uri="{FF2B5EF4-FFF2-40B4-BE49-F238E27FC236}">
                <a16:creationId xmlns:a16="http://schemas.microsoft.com/office/drawing/2014/main" id="{40E34731-4DD2-E74A-929E-BC72B8C467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0371" y="4987777"/>
            <a:ext cx="1227036" cy="369505"/>
          </a:xfrm>
          <a:prstGeom prst="rect">
            <a:avLst/>
          </a:prstGeom>
        </p:spPr>
      </p:pic>
    </p:spTree>
    <p:extLst>
      <p:ext uri="{BB962C8B-B14F-4D97-AF65-F5344CB8AC3E}">
        <p14:creationId xmlns:p14="http://schemas.microsoft.com/office/powerpoint/2010/main" val="313952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5FADFE-CEDE-3E43-8E5D-597A605D1247}"/>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C792030-3B1F-9649-AD0E-8F44973C7C7C}"/>
              </a:ext>
            </a:extLst>
          </p:cNvPr>
          <p:cNvSpPr>
            <a:spLocks noGrp="1"/>
          </p:cNvSpPr>
          <p:nvPr>
            <p:ph type="title"/>
          </p:nvPr>
        </p:nvSpPr>
        <p:spPr>
          <a:xfrm>
            <a:off x="838200" y="188864"/>
            <a:ext cx="10515600" cy="805307"/>
          </a:xfrm>
        </p:spPr>
        <p:txBody>
          <a:bodyPr>
            <a:normAutofit/>
          </a:bodyPr>
          <a:lstStyle/>
          <a:p>
            <a:r>
              <a:rPr lang="en-US" sz="3200" b="1" dirty="0">
                <a:solidFill>
                  <a:schemeClr val="bg1"/>
                </a:solidFill>
              </a:rPr>
              <a:t>Appendix 2: Population, Prevalence and Perception</a:t>
            </a:r>
            <a:endParaRPr lang="en-US" sz="3200" dirty="0">
              <a:solidFill>
                <a:schemeClr val="bg1"/>
              </a:solidFill>
              <a:latin typeface="+mn-lt"/>
            </a:endParaRPr>
          </a:p>
        </p:txBody>
      </p:sp>
      <p:sp>
        <p:nvSpPr>
          <p:cNvPr id="41" name="Teardrop 40">
            <a:extLst>
              <a:ext uri="{FF2B5EF4-FFF2-40B4-BE49-F238E27FC236}">
                <a16:creationId xmlns:a16="http://schemas.microsoft.com/office/drawing/2014/main" id="{849EA9E5-B6FF-1949-9F03-F0C072ED96C4}"/>
              </a:ext>
            </a:extLst>
          </p:cNvPr>
          <p:cNvSpPr/>
          <p:nvPr/>
        </p:nvSpPr>
        <p:spPr>
          <a:xfrm flipV="1">
            <a:off x="8630049" y="1191845"/>
            <a:ext cx="1239979" cy="959634"/>
          </a:xfrm>
          <a:prstGeom prst="teardrop">
            <a:avLst>
              <a:gd name="adj" fmla="val 944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ardrop 41">
            <a:extLst>
              <a:ext uri="{FF2B5EF4-FFF2-40B4-BE49-F238E27FC236}">
                <a16:creationId xmlns:a16="http://schemas.microsoft.com/office/drawing/2014/main" id="{C9D1D0D7-E471-2F46-B15D-1B1BE0A99A43}"/>
              </a:ext>
            </a:extLst>
          </p:cNvPr>
          <p:cNvSpPr/>
          <p:nvPr/>
        </p:nvSpPr>
        <p:spPr>
          <a:xfrm flipV="1">
            <a:off x="7188979" y="1191845"/>
            <a:ext cx="1239979" cy="959634"/>
          </a:xfrm>
          <a:prstGeom prst="teardrop">
            <a:avLst>
              <a:gd name="adj" fmla="val 944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ardrop 42">
            <a:extLst>
              <a:ext uri="{FF2B5EF4-FFF2-40B4-BE49-F238E27FC236}">
                <a16:creationId xmlns:a16="http://schemas.microsoft.com/office/drawing/2014/main" id="{B52BC342-F221-114F-A6E8-A470EBEF6C5C}"/>
              </a:ext>
            </a:extLst>
          </p:cNvPr>
          <p:cNvSpPr/>
          <p:nvPr/>
        </p:nvSpPr>
        <p:spPr>
          <a:xfrm flipV="1">
            <a:off x="2795385" y="1184655"/>
            <a:ext cx="1239979" cy="959634"/>
          </a:xfrm>
          <a:prstGeom prst="teardrop">
            <a:avLst>
              <a:gd name="adj" fmla="val 944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ardrop 43">
            <a:extLst>
              <a:ext uri="{FF2B5EF4-FFF2-40B4-BE49-F238E27FC236}">
                <a16:creationId xmlns:a16="http://schemas.microsoft.com/office/drawing/2014/main" id="{FC2B2E3A-E614-9E4E-BAFE-19132B54AED5}"/>
              </a:ext>
            </a:extLst>
          </p:cNvPr>
          <p:cNvSpPr/>
          <p:nvPr/>
        </p:nvSpPr>
        <p:spPr>
          <a:xfrm flipV="1">
            <a:off x="4257040" y="1184655"/>
            <a:ext cx="1239979" cy="959634"/>
          </a:xfrm>
          <a:prstGeom prst="teardrop">
            <a:avLst>
              <a:gd name="adj" fmla="val 944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ardrop 44">
            <a:extLst>
              <a:ext uri="{FF2B5EF4-FFF2-40B4-BE49-F238E27FC236}">
                <a16:creationId xmlns:a16="http://schemas.microsoft.com/office/drawing/2014/main" id="{04AF5937-1969-9548-9A56-C0A76CFBDA30}"/>
              </a:ext>
            </a:extLst>
          </p:cNvPr>
          <p:cNvSpPr/>
          <p:nvPr/>
        </p:nvSpPr>
        <p:spPr>
          <a:xfrm flipV="1">
            <a:off x="5718695" y="1184654"/>
            <a:ext cx="1239979" cy="959634"/>
          </a:xfrm>
          <a:prstGeom prst="teardrop">
            <a:avLst>
              <a:gd name="adj" fmla="val 944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18B2B8C-B248-3B40-A98C-0C0461079463}"/>
              </a:ext>
            </a:extLst>
          </p:cNvPr>
          <p:cNvSpPr/>
          <p:nvPr/>
        </p:nvSpPr>
        <p:spPr>
          <a:xfrm>
            <a:off x="2872379" y="1479803"/>
            <a:ext cx="1242648" cy="369332"/>
          </a:xfrm>
          <a:prstGeom prst="rect">
            <a:avLst/>
          </a:prstGeom>
        </p:spPr>
        <p:txBody>
          <a:bodyPr wrap="none">
            <a:spAutoFit/>
          </a:bodyPr>
          <a:lstStyle/>
          <a:p>
            <a:r>
              <a:rPr lang="en-US" dirty="0">
                <a:solidFill>
                  <a:schemeClr val="bg1"/>
                </a:solidFill>
                <a:latin typeface="+mj-lt"/>
              </a:rPr>
              <a:t>Symptoms </a:t>
            </a:r>
          </a:p>
        </p:txBody>
      </p:sp>
      <p:sp>
        <p:nvSpPr>
          <p:cNvPr id="47" name="Rectangle 46">
            <a:extLst>
              <a:ext uri="{FF2B5EF4-FFF2-40B4-BE49-F238E27FC236}">
                <a16:creationId xmlns:a16="http://schemas.microsoft.com/office/drawing/2014/main" id="{F9507B83-A1E1-7240-8B75-3658DE61BA39}"/>
              </a:ext>
            </a:extLst>
          </p:cNvPr>
          <p:cNvSpPr/>
          <p:nvPr/>
        </p:nvSpPr>
        <p:spPr>
          <a:xfrm>
            <a:off x="4254373" y="1517805"/>
            <a:ext cx="1281505" cy="338554"/>
          </a:xfrm>
          <a:prstGeom prst="rect">
            <a:avLst/>
          </a:prstGeom>
        </p:spPr>
        <p:txBody>
          <a:bodyPr wrap="none">
            <a:spAutoFit/>
          </a:bodyPr>
          <a:lstStyle/>
          <a:p>
            <a:r>
              <a:rPr lang="en-US" sz="1600" dirty="0">
                <a:solidFill>
                  <a:schemeClr val="bg1"/>
                </a:solidFill>
                <a:latin typeface="+mj-lt"/>
              </a:rPr>
              <a:t>Self-diagnose</a:t>
            </a:r>
          </a:p>
        </p:txBody>
      </p:sp>
      <p:sp>
        <p:nvSpPr>
          <p:cNvPr id="48" name="Rectangle 47">
            <a:extLst>
              <a:ext uri="{FF2B5EF4-FFF2-40B4-BE49-F238E27FC236}">
                <a16:creationId xmlns:a16="http://schemas.microsoft.com/office/drawing/2014/main" id="{7C7790F6-2A7C-0B45-B092-0419F39EE0B1}"/>
              </a:ext>
            </a:extLst>
          </p:cNvPr>
          <p:cNvSpPr/>
          <p:nvPr/>
        </p:nvSpPr>
        <p:spPr>
          <a:xfrm>
            <a:off x="5798357" y="1502416"/>
            <a:ext cx="1130309" cy="369332"/>
          </a:xfrm>
          <a:prstGeom prst="rect">
            <a:avLst/>
          </a:prstGeom>
        </p:spPr>
        <p:txBody>
          <a:bodyPr wrap="none">
            <a:spAutoFit/>
          </a:bodyPr>
          <a:lstStyle/>
          <a:p>
            <a:r>
              <a:rPr lang="en-US" dirty="0">
                <a:solidFill>
                  <a:schemeClr val="bg1"/>
                </a:solidFill>
                <a:latin typeface="+mj-lt"/>
              </a:rPr>
              <a:t>Interested</a:t>
            </a:r>
          </a:p>
        </p:txBody>
      </p:sp>
      <p:sp>
        <p:nvSpPr>
          <p:cNvPr id="49" name="Rectangle 48">
            <a:extLst>
              <a:ext uri="{FF2B5EF4-FFF2-40B4-BE49-F238E27FC236}">
                <a16:creationId xmlns:a16="http://schemas.microsoft.com/office/drawing/2014/main" id="{271846CE-83D3-D444-AC1B-C8B69F523253}"/>
              </a:ext>
            </a:extLst>
          </p:cNvPr>
          <p:cNvSpPr/>
          <p:nvPr/>
        </p:nvSpPr>
        <p:spPr>
          <a:xfrm>
            <a:off x="7273350" y="1502416"/>
            <a:ext cx="1105624" cy="369332"/>
          </a:xfrm>
          <a:prstGeom prst="rect">
            <a:avLst/>
          </a:prstGeom>
        </p:spPr>
        <p:txBody>
          <a:bodyPr wrap="none">
            <a:spAutoFit/>
          </a:bodyPr>
          <a:lstStyle/>
          <a:p>
            <a:r>
              <a:rPr lang="en-US" dirty="0">
                <a:solidFill>
                  <a:schemeClr val="bg1"/>
                </a:solidFill>
                <a:latin typeface="+mj-lt"/>
              </a:rPr>
              <a:t>Validation</a:t>
            </a:r>
          </a:p>
        </p:txBody>
      </p:sp>
      <p:sp>
        <p:nvSpPr>
          <p:cNvPr id="50" name="Rectangle 49">
            <a:extLst>
              <a:ext uri="{FF2B5EF4-FFF2-40B4-BE49-F238E27FC236}">
                <a16:creationId xmlns:a16="http://schemas.microsoft.com/office/drawing/2014/main" id="{8C799E7A-8C73-C94F-8EAE-780267B3EBA1}"/>
              </a:ext>
            </a:extLst>
          </p:cNvPr>
          <p:cNvSpPr/>
          <p:nvPr/>
        </p:nvSpPr>
        <p:spPr>
          <a:xfrm>
            <a:off x="8823355" y="1511616"/>
            <a:ext cx="918841" cy="369332"/>
          </a:xfrm>
          <a:prstGeom prst="rect">
            <a:avLst/>
          </a:prstGeom>
        </p:spPr>
        <p:txBody>
          <a:bodyPr wrap="none">
            <a:spAutoFit/>
          </a:bodyPr>
          <a:lstStyle/>
          <a:p>
            <a:r>
              <a:rPr lang="en-US" dirty="0">
                <a:solidFill>
                  <a:schemeClr val="bg1"/>
                </a:solidFill>
                <a:latin typeface="+mj-lt"/>
              </a:rPr>
              <a:t>Impulse</a:t>
            </a:r>
          </a:p>
        </p:txBody>
      </p:sp>
      <p:sp>
        <p:nvSpPr>
          <p:cNvPr id="51" name="Teardrop 50">
            <a:extLst>
              <a:ext uri="{FF2B5EF4-FFF2-40B4-BE49-F238E27FC236}">
                <a16:creationId xmlns:a16="http://schemas.microsoft.com/office/drawing/2014/main" id="{F4308FF7-02F2-1548-9F52-A2DA2BF653EB}"/>
              </a:ext>
            </a:extLst>
          </p:cNvPr>
          <p:cNvSpPr/>
          <p:nvPr/>
        </p:nvSpPr>
        <p:spPr>
          <a:xfrm flipV="1">
            <a:off x="8694199" y="3721044"/>
            <a:ext cx="1239979" cy="959634"/>
          </a:xfrm>
          <a:prstGeom prst="teardrop">
            <a:avLst>
              <a:gd name="adj" fmla="val 944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ardrop 51">
            <a:extLst>
              <a:ext uri="{FF2B5EF4-FFF2-40B4-BE49-F238E27FC236}">
                <a16:creationId xmlns:a16="http://schemas.microsoft.com/office/drawing/2014/main" id="{BC7ADAAC-6F0A-7E4F-9355-583C6C12FB71}"/>
              </a:ext>
            </a:extLst>
          </p:cNvPr>
          <p:cNvSpPr/>
          <p:nvPr/>
        </p:nvSpPr>
        <p:spPr>
          <a:xfrm flipV="1">
            <a:off x="7253129" y="3721044"/>
            <a:ext cx="1239979" cy="959634"/>
          </a:xfrm>
          <a:prstGeom prst="teardrop">
            <a:avLst>
              <a:gd name="adj" fmla="val 944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ardrop 52">
            <a:extLst>
              <a:ext uri="{FF2B5EF4-FFF2-40B4-BE49-F238E27FC236}">
                <a16:creationId xmlns:a16="http://schemas.microsoft.com/office/drawing/2014/main" id="{652645BE-2DD3-7345-B34A-31B7941E8637}"/>
              </a:ext>
            </a:extLst>
          </p:cNvPr>
          <p:cNvSpPr/>
          <p:nvPr/>
        </p:nvSpPr>
        <p:spPr>
          <a:xfrm flipV="1">
            <a:off x="2859535" y="3713854"/>
            <a:ext cx="1239979" cy="959634"/>
          </a:xfrm>
          <a:prstGeom prst="teardrop">
            <a:avLst>
              <a:gd name="adj" fmla="val 944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ardrop 53">
            <a:extLst>
              <a:ext uri="{FF2B5EF4-FFF2-40B4-BE49-F238E27FC236}">
                <a16:creationId xmlns:a16="http://schemas.microsoft.com/office/drawing/2014/main" id="{47E18887-C4C1-DB48-A7B3-D547E8200607}"/>
              </a:ext>
            </a:extLst>
          </p:cNvPr>
          <p:cNvSpPr/>
          <p:nvPr/>
        </p:nvSpPr>
        <p:spPr>
          <a:xfrm flipV="1">
            <a:off x="4321190" y="3713854"/>
            <a:ext cx="1239979" cy="959634"/>
          </a:xfrm>
          <a:prstGeom prst="teardrop">
            <a:avLst>
              <a:gd name="adj" fmla="val 944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ardrop 54">
            <a:extLst>
              <a:ext uri="{FF2B5EF4-FFF2-40B4-BE49-F238E27FC236}">
                <a16:creationId xmlns:a16="http://schemas.microsoft.com/office/drawing/2014/main" id="{8BD4242B-DCCD-B046-B2D4-FE61E41DD97C}"/>
              </a:ext>
            </a:extLst>
          </p:cNvPr>
          <p:cNvSpPr/>
          <p:nvPr/>
        </p:nvSpPr>
        <p:spPr>
          <a:xfrm flipV="1">
            <a:off x="5782845" y="3713853"/>
            <a:ext cx="1239979" cy="959634"/>
          </a:xfrm>
          <a:prstGeom prst="teardrop">
            <a:avLst>
              <a:gd name="adj" fmla="val 944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C989779E-E45A-CC48-8995-00C5C548B513}"/>
              </a:ext>
            </a:extLst>
          </p:cNvPr>
          <p:cNvSpPr/>
          <p:nvPr/>
        </p:nvSpPr>
        <p:spPr>
          <a:xfrm>
            <a:off x="2998876" y="4009002"/>
            <a:ext cx="979755" cy="369332"/>
          </a:xfrm>
          <a:prstGeom prst="rect">
            <a:avLst/>
          </a:prstGeom>
        </p:spPr>
        <p:txBody>
          <a:bodyPr wrap="none">
            <a:spAutoFit/>
          </a:bodyPr>
          <a:lstStyle/>
          <a:p>
            <a:r>
              <a:rPr lang="en-US" dirty="0">
                <a:solidFill>
                  <a:schemeClr val="bg1"/>
                </a:solidFill>
                <a:latin typeface="+mj-lt"/>
              </a:rPr>
              <a:t>Rule-out</a:t>
            </a:r>
          </a:p>
        </p:txBody>
      </p:sp>
      <p:sp>
        <p:nvSpPr>
          <p:cNvPr id="57" name="Rectangle 56">
            <a:extLst>
              <a:ext uri="{FF2B5EF4-FFF2-40B4-BE49-F238E27FC236}">
                <a16:creationId xmlns:a16="http://schemas.microsoft.com/office/drawing/2014/main" id="{A1CA0E2C-5BDF-FD4A-BB64-3E08D00891F2}"/>
              </a:ext>
            </a:extLst>
          </p:cNvPr>
          <p:cNvSpPr/>
          <p:nvPr/>
        </p:nvSpPr>
        <p:spPr>
          <a:xfrm>
            <a:off x="4552624" y="3933094"/>
            <a:ext cx="846771" cy="615553"/>
          </a:xfrm>
          <a:prstGeom prst="rect">
            <a:avLst/>
          </a:prstGeom>
        </p:spPr>
        <p:txBody>
          <a:bodyPr wrap="none">
            <a:spAutoFit/>
          </a:bodyPr>
          <a:lstStyle/>
          <a:p>
            <a:pPr algn="ctr"/>
            <a:r>
              <a:rPr lang="en-US" sz="1700" dirty="0">
                <a:solidFill>
                  <a:schemeClr val="bg1"/>
                </a:solidFill>
                <a:latin typeface="+mj-lt"/>
              </a:rPr>
              <a:t>Testing </a:t>
            </a:r>
          </a:p>
          <a:p>
            <a:pPr algn="ctr"/>
            <a:r>
              <a:rPr lang="en-US" sz="1700" dirty="0">
                <a:solidFill>
                  <a:schemeClr val="bg1"/>
                </a:solidFill>
                <a:latin typeface="+mj-lt"/>
              </a:rPr>
              <a:t>issues</a:t>
            </a:r>
          </a:p>
        </p:txBody>
      </p:sp>
      <p:sp>
        <p:nvSpPr>
          <p:cNvPr id="58" name="Rectangle 57">
            <a:extLst>
              <a:ext uri="{FF2B5EF4-FFF2-40B4-BE49-F238E27FC236}">
                <a16:creationId xmlns:a16="http://schemas.microsoft.com/office/drawing/2014/main" id="{6BCE41A9-F849-1145-BFD0-74119555C16C}"/>
              </a:ext>
            </a:extLst>
          </p:cNvPr>
          <p:cNvSpPr/>
          <p:nvPr/>
        </p:nvSpPr>
        <p:spPr>
          <a:xfrm>
            <a:off x="5971486" y="3902315"/>
            <a:ext cx="946606" cy="615553"/>
          </a:xfrm>
          <a:prstGeom prst="rect">
            <a:avLst/>
          </a:prstGeom>
        </p:spPr>
        <p:txBody>
          <a:bodyPr wrap="none">
            <a:spAutoFit/>
          </a:bodyPr>
          <a:lstStyle/>
          <a:p>
            <a:r>
              <a:rPr lang="en-US" sz="1700" dirty="0">
                <a:solidFill>
                  <a:schemeClr val="bg1"/>
                </a:solidFill>
                <a:latin typeface="+mj-lt"/>
              </a:rPr>
              <a:t>Lifestyle </a:t>
            </a:r>
          </a:p>
          <a:p>
            <a:r>
              <a:rPr lang="en-US" sz="1700" dirty="0">
                <a:solidFill>
                  <a:schemeClr val="bg1"/>
                </a:solidFill>
                <a:latin typeface="+mj-lt"/>
              </a:rPr>
              <a:t>planning</a:t>
            </a:r>
          </a:p>
        </p:txBody>
      </p:sp>
      <p:sp>
        <p:nvSpPr>
          <p:cNvPr id="59" name="Rectangle 58">
            <a:extLst>
              <a:ext uri="{FF2B5EF4-FFF2-40B4-BE49-F238E27FC236}">
                <a16:creationId xmlns:a16="http://schemas.microsoft.com/office/drawing/2014/main" id="{9A59476B-6B54-D34D-8F31-73144BCC4FD8}"/>
              </a:ext>
            </a:extLst>
          </p:cNvPr>
          <p:cNvSpPr/>
          <p:nvPr/>
        </p:nvSpPr>
        <p:spPr>
          <a:xfrm>
            <a:off x="7448266" y="4040815"/>
            <a:ext cx="851772" cy="369332"/>
          </a:xfrm>
          <a:prstGeom prst="rect">
            <a:avLst/>
          </a:prstGeom>
        </p:spPr>
        <p:txBody>
          <a:bodyPr wrap="none">
            <a:spAutoFit/>
          </a:bodyPr>
          <a:lstStyle/>
          <a:p>
            <a:r>
              <a:rPr lang="en-US" dirty="0">
                <a:solidFill>
                  <a:schemeClr val="bg1"/>
                </a:solidFill>
                <a:latin typeface="+mj-lt"/>
              </a:rPr>
              <a:t>Engage</a:t>
            </a:r>
          </a:p>
        </p:txBody>
      </p:sp>
      <p:sp>
        <p:nvSpPr>
          <p:cNvPr id="60" name="Rectangle 59">
            <a:extLst>
              <a:ext uri="{FF2B5EF4-FFF2-40B4-BE49-F238E27FC236}">
                <a16:creationId xmlns:a16="http://schemas.microsoft.com/office/drawing/2014/main" id="{D6D3B7AE-4EC7-B94C-927E-2DD6EE59C4A4}"/>
              </a:ext>
            </a:extLst>
          </p:cNvPr>
          <p:cNvSpPr/>
          <p:nvPr/>
        </p:nvSpPr>
        <p:spPr>
          <a:xfrm>
            <a:off x="8823355" y="3963872"/>
            <a:ext cx="1046673" cy="584775"/>
          </a:xfrm>
          <a:prstGeom prst="rect">
            <a:avLst/>
          </a:prstGeom>
        </p:spPr>
        <p:txBody>
          <a:bodyPr wrap="square">
            <a:spAutoFit/>
          </a:bodyPr>
          <a:lstStyle/>
          <a:p>
            <a:pPr algn="ctr"/>
            <a:r>
              <a:rPr lang="en-US" sz="1600" dirty="0">
                <a:solidFill>
                  <a:schemeClr val="bg1"/>
                </a:solidFill>
                <a:latin typeface="+mj-lt"/>
              </a:rPr>
              <a:t>Affordable &amp; simple</a:t>
            </a:r>
          </a:p>
        </p:txBody>
      </p:sp>
      <p:sp>
        <p:nvSpPr>
          <p:cNvPr id="61" name="Rectangle 60">
            <a:extLst>
              <a:ext uri="{FF2B5EF4-FFF2-40B4-BE49-F238E27FC236}">
                <a16:creationId xmlns:a16="http://schemas.microsoft.com/office/drawing/2014/main" id="{CE187F1A-DCE0-774A-92DF-E8A434B245BF}"/>
              </a:ext>
            </a:extLst>
          </p:cNvPr>
          <p:cNvSpPr/>
          <p:nvPr/>
        </p:nvSpPr>
        <p:spPr>
          <a:xfrm rot="16200000">
            <a:off x="1411466" y="2004367"/>
            <a:ext cx="1987976" cy="369332"/>
          </a:xfrm>
          <a:prstGeom prst="rect">
            <a:avLst/>
          </a:prstGeom>
          <a:noFill/>
          <a:ln>
            <a:solidFill>
              <a:schemeClr val="tx2"/>
            </a:solidFill>
          </a:ln>
        </p:spPr>
        <p:txBody>
          <a:bodyPr wrap="square">
            <a:spAutoFit/>
          </a:bodyPr>
          <a:lstStyle/>
          <a:p>
            <a:r>
              <a:rPr lang="en-US" dirty="0">
                <a:solidFill>
                  <a:schemeClr val="tx2"/>
                </a:solidFill>
                <a:latin typeface="+mj-lt"/>
              </a:rPr>
              <a:t>reasons </a:t>
            </a:r>
          </a:p>
        </p:txBody>
      </p:sp>
      <p:sp>
        <p:nvSpPr>
          <p:cNvPr id="62" name="Rectangle 61">
            <a:extLst>
              <a:ext uri="{FF2B5EF4-FFF2-40B4-BE49-F238E27FC236}">
                <a16:creationId xmlns:a16="http://schemas.microsoft.com/office/drawing/2014/main" id="{E9CDE13D-529E-944C-98A8-BEF604395E54}"/>
              </a:ext>
            </a:extLst>
          </p:cNvPr>
          <p:cNvSpPr/>
          <p:nvPr/>
        </p:nvSpPr>
        <p:spPr>
          <a:xfrm rot="16200000">
            <a:off x="1335377" y="4655602"/>
            <a:ext cx="2166312" cy="369332"/>
          </a:xfrm>
          <a:prstGeom prst="rect">
            <a:avLst/>
          </a:prstGeom>
          <a:ln>
            <a:solidFill>
              <a:srgbClr val="90C264"/>
            </a:solidFill>
          </a:ln>
        </p:spPr>
        <p:txBody>
          <a:bodyPr wrap="square">
            <a:spAutoFit/>
          </a:bodyPr>
          <a:lstStyle/>
          <a:p>
            <a:r>
              <a:rPr lang="en-US" dirty="0">
                <a:solidFill>
                  <a:schemeClr val="accent6"/>
                </a:solidFill>
                <a:latin typeface="+mj-lt"/>
              </a:rPr>
              <a:t>benefits</a:t>
            </a:r>
          </a:p>
        </p:txBody>
      </p:sp>
      <p:sp>
        <p:nvSpPr>
          <p:cNvPr id="63" name="Rectangle 62">
            <a:extLst>
              <a:ext uri="{FF2B5EF4-FFF2-40B4-BE49-F238E27FC236}">
                <a16:creationId xmlns:a16="http://schemas.microsoft.com/office/drawing/2014/main" id="{FA914EDB-A5DC-9048-863D-23966B395432}"/>
              </a:ext>
            </a:extLst>
          </p:cNvPr>
          <p:cNvSpPr/>
          <p:nvPr/>
        </p:nvSpPr>
        <p:spPr>
          <a:xfrm>
            <a:off x="2702654" y="2156968"/>
            <a:ext cx="1382416" cy="1015663"/>
          </a:xfrm>
          <a:prstGeom prst="rect">
            <a:avLst/>
          </a:prstGeom>
        </p:spPr>
        <p:txBody>
          <a:bodyPr wrap="square">
            <a:spAutoFit/>
          </a:bodyPr>
          <a:lstStyle/>
          <a:p>
            <a:pPr algn="r"/>
            <a:r>
              <a:rPr lang="en-US" sz="1200" dirty="0">
                <a:solidFill>
                  <a:schemeClr val="tx2">
                    <a:lumMod val="75000"/>
                  </a:schemeClr>
                </a:solidFill>
                <a:latin typeface="+mj-lt"/>
              </a:rPr>
              <a:t>why do you get headaches, feel nauseous, have difficulty putting on weight?</a:t>
            </a:r>
            <a:endParaRPr lang="en-US" sz="1200" dirty="0">
              <a:latin typeface="+mj-lt"/>
            </a:endParaRPr>
          </a:p>
        </p:txBody>
      </p:sp>
      <p:sp>
        <p:nvSpPr>
          <p:cNvPr id="64" name="Rectangle 63">
            <a:extLst>
              <a:ext uri="{FF2B5EF4-FFF2-40B4-BE49-F238E27FC236}">
                <a16:creationId xmlns:a16="http://schemas.microsoft.com/office/drawing/2014/main" id="{087DBE1E-4956-3241-8839-4FD5960D8CCF}"/>
              </a:ext>
            </a:extLst>
          </p:cNvPr>
          <p:cNvSpPr/>
          <p:nvPr/>
        </p:nvSpPr>
        <p:spPr>
          <a:xfrm>
            <a:off x="4249407" y="2161504"/>
            <a:ext cx="1281505" cy="1015663"/>
          </a:xfrm>
          <a:prstGeom prst="rect">
            <a:avLst/>
          </a:prstGeom>
        </p:spPr>
        <p:txBody>
          <a:bodyPr wrap="square">
            <a:spAutoFit/>
          </a:bodyPr>
          <a:lstStyle/>
          <a:p>
            <a:pPr algn="r"/>
            <a:r>
              <a:rPr lang="en-US" sz="1200" dirty="0">
                <a:solidFill>
                  <a:schemeClr val="tx2">
                    <a:lumMod val="75000"/>
                  </a:schemeClr>
                </a:solidFill>
                <a:latin typeface="+mj-lt"/>
              </a:rPr>
              <a:t>you believe you’re lactose intolerant but have never been tested</a:t>
            </a:r>
            <a:endParaRPr lang="en-US" sz="1200" dirty="0">
              <a:latin typeface="+mj-lt"/>
            </a:endParaRPr>
          </a:p>
        </p:txBody>
      </p:sp>
      <p:sp>
        <p:nvSpPr>
          <p:cNvPr id="65" name="Rectangle 64">
            <a:extLst>
              <a:ext uri="{FF2B5EF4-FFF2-40B4-BE49-F238E27FC236}">
                <a16:creationId xmlns:a16="http://schemas.microsoft.com/office/drawing/2014/main" id="{F273A2D7-C1FD-2D41-9A93-BF1B394CC40F}"/>
              </a:ext>
            </a:extLst>
          </p:cNvPr>
          <p:cNvSpPr/>
          <p:nvPr/>
        </p:nvSpPr>
        <p:spPr>
          <a:xfrm>
            <a:off x="5713815" y="2171185"/>
            <a:ext cx="1281505" cy="1015663"/>
          </a:xfrm>
          <a:prstGeom prst="rect">
            <a:avLst/>
          </a:prstGeom>
        </p:spPr>
        <p:txBody>
          <a:bodyPr wrap="square">
            <a:spAutoFit/>
          </a:bodyPr>
          <a:lstStyle/>
          <a:p>
            <a:pPr algn="r"/>
            <a:r>
              <a:rPr lang="en-US" sz="1200" dirty="0">
                <a:solidFill>
                  <a:schemeClr val="tx2">
                    <a:lumMod val="75000"/>
                  </a:schemeClr>
                </a:solidFill>
                <a:latin typeface="+mj-lt"/>
              </a:rPr>
              <a:t>what diet is best for you to gain muscle, why does coffee not wake you up</a:t>
            </a:r>
            <a:endParaRPr lang="en-US" sz="1200" dirty="0">
              <a:latin typeface="+mj-lt"/>
            </a:endParaRPr>
          </a:p>
        </p:txBody>
      </p:sp>
      <p:sp>
        <p:nvSpPr>
          <p:cNvPr id="66" name="Rectangle 65">
            <a:extLst>
              <a:ext uri="{FF2B5EF4-FFF2-40B4-BE49-F238E27FC236}">
                <a16:creationId xmlns:a16="http://schemas.microsoft.com/office/drawing/2014/main" id="{1688F476-7075-9D4C-B07E-C136A3AC1EDA}"/>
              </a:ext>
            </a:extLst>
          </p:cNvPr>
          <p:cNvSpPr/>
          <p:nvPr/>
        </p:nvSpPr>
        <p:spPr>
          <a:xfrm>
            <a:off x="7159656" y="2167359"/>
            <a:ext cx="1340714" cy="1015663"/>
          </a:xfrm>
          <a:prstGeom prst="rect">
            <a:avLst/>
          </a:prstGeom>
        </p:spPr>
        <p:txBody>
          <a:bodyPr wrap="square">
            <a:spAutoFit/>
          </a:bodyPr>
          <a:lstStyle/>
          <a:p>
            <a:pPr algn="r">
              <a:spcAft>
                <a:spcPts val="600"/>
              </a:spcAft>
              <a:defRPr/>
            </a:pPr>
            <a:r>
              <a:rPr lang="en-US" sz="1200" dirty="0">
                <a:solidFill>
                  <a:schemeClr val="tx2">
                    <a:lumMod val="75000"/>
                  </a:schemeClr>
                </a:solidFill>
                <a:latin typeface="+mj-lt"/>
              </a:rPr>
              <a:t>you’ve told friends and family you have this issue and can now prove you do</a:t>
            </a:r>
          </a:p>
        </p:txBody>
      </p:sp>
      <p:sp>
        <p:nvSpPr>
          <p:cNvPr id="67" name="Rectangle 66">
            <a:extLst>
              <a:ext uri="{FF2B5EF4-FFF2-40B4-BE49-F238E27FC236}">
                <a16:creationId xmlns:a16="http://schemas.microsoft.com/office/drawing/2014/main" id="{D87C4B64-29AC-F049-8F5A-2CDF3047723E}"/>
              </a:ext>
            </a:extLst>
          </p:cNvPr>
          <p:cNvSpPr/>
          <p:nvPr/>
        </p:nvSpPr>
        <p:spPr>
          <a:xfrm>
            <a:off x="8529535" y="2183506"/>
            <a:ext cx="1340714" cy="646331"/>
          </a:xfrm>
          <a:prstGeom prst="rect">
            <a:avLst/>
          </a:prstGeom>
        </p:spPr>
        <p:txBody>
          <a:bodyPr wrap="square">
            <a:spAutoFit/>
          </a:bodyPr>
          <a:lstStyle/>
          <a:p>
            <a:pPr algn="r">
              <a:spcAft>
                <a:spcPts val="600"/>
              </a:spcAft>
              <a:defRPr/>
            </a:pPr>
            <a:r>
              <a:rPr lang="en-US" sz="1200" dirty="0">
                <a:solidFill>
                  <a:schemeClr val="tx2">
                    <a:lumMod val="75000"/>
                  </a:schemeClr>
                </a:solidFill>
                <a:latin typeface="+mj-lt"/>
              </a:rPr>
              <a:t>the tests are inexpensive, right place/right time</a:t>
            </a:r>
          </a:p>
        </p:txBody>
      </p:sp>
      <p:sp>
        <p:nvSpPr>
          <p:cNvPr id="68" name="Rectangle 67">
            <a:extLst>
              <a:ext uri="{FF2B5EF4-FFF2-40B4-BE49-F238E27FC236}">
                <a16:creationId xmlns:a16="http://schemas.microsoft.com/office/drawing/2014/main" id="{BEA4F769-A37B-484A-8BAA-D7F59B4809AA}"/>
              </a:ext>
            </a:extLst>
          </p:cNvPr>
          <p:cNvSpPr/>
          <p:nvPr/>
        </p:nvSpPr>
        <p:spPr>
          <a:xfrm>
            <a:off x="2772354" y="4712705"/>
            <a:ext cx="1382416" cy="1200329"/>
          </a:xfrm>
          <a:prstGeom prst="rect">
            <a:avLst/>
          </a:prstGeom>
        </p:spPr>
        <p:txBody>
          <a:bodyPr wrap="square">
            <a:spAutoFit/>
          </a:bodyPr>
          <a:lstStyle/>
          <a:p>
            <a:pPr algn="r">
              <a:spcAft>
                <a:spcPts val="600"/>
              </a:spcAft>
            </a:pPr>
            <a:r>
              <a:rPr lang="en-US" sz="1200" dirty="0">
                <a:solidFill>
                  <a:schemeClr val="accent6"/>
                </a:solidFill>
                <a:latin typeface="+mj-lt"/>
              </a:rPr>
              <a:t>negative test rules out the simple answer, seek medical advice knowing it is something else</a:t>
            </a:r>
          </a:p>
        </p:txBody>
      </p:sp>
      <p:sp>
        <p:nvSpPr>
          <p:cNvPr id="69" name="Rectangle 68">
            <a:extLst>
              <a:ext uri="{FF2B5EF4-FFF2-40B4-BE49-F238E27FC236}">
                <a16:creationId xmlns:a16="http://schemas.microsoft.com/office/drawing/2014/main" id="{028C6350-6850-BC44-93A8-E2EC6E0D71B0}"/>
              </a:ext>
            </a:extLst>
          </p:cNvPr>
          <p:cNvSpPr/>
          <p:nvPr/>
        </p:nvSpPr>
        <p:spPr>
          <a:xfrm>
            <a:off x="4233402" y="4727747"/>
            <a:ext cx="1382416" cy="830997"/>
          </a:xfrm>
          <a:prstGeom prst="rect">
            <a:avLst/>
          </a:prstGeom>
        </p:spPr>
        <p:txBody>
          <a:bodyPr wrap="square">
            <a:spAutoFit/>
          </a:bodyPr>
          <a:lstStyle/>
          <a:p>
            <a:pPr algn="r">
              <a:spcAft>
                <a:spcPts val="600"/>
              </a:spcAft>
            </a:pPr>
            <a:r>
              <a:rPr lang="en-US" sz="1200" dirty="0">
                <a:solidFill>
                  <a:schemeClr val="accent6"/>
                </a:solidFill>
                <a:latin typeface="+mj-lt"/>
              </a:rPr>
              <a:t>it can take time, effort and be </a:t>
            </a:r>
            <a:r>
              <a:rPr lang="en-US" sz="1200" b="1" dirty="0">
                <a:solidFill>
                  <a:schemeClr val="accent6"/>
                </a:solidFill>
                <a:latin typeface="+mj-lt"/>
              </a:rPr>
              <a:t>expensive</a:t>
            </a:r>
            <a:r>
              <a:rPr lang="en-US" sz="1200" dirty="0">
                <a:solidFill>
                  <a:schemeClr val="accent6"/>
                </a:solidFill>
                <a:latin typeface="+mj-lt"/>
              </a:rPr>
              <a:t> to be tested</a:t>
            </a:r>
          </a:p>
        </p:txBody>
      </p:sp>
      <p:sp>
        <p:nvSpPr>
          <p:cNvPr id="70" name="Rectangle 69">
            <a:extLst>
              <a:ext uri="{FF2B5EF4-FFF2-40B4-BE49-F238E27FC236}">
                <a16:creationId xmlns:a16="http://schemas.microsoft.com/office/drawing/2014/main" id="{A9226DD2-4C2D-0D48-BFAA-43E0845F5D5E}"/>
              </a:ext>
            </a:extLst>
          </p:cNvPr>
          <p:cNvSpPr/>
          <p:nvPr/>
        </p:nvSpPr>
        <p:spPr>
          <a:xfrm>
            <a:off x="5814739" y="4727746"/>
            <a:ext cx="1239979" cy="1015663"/>
          </a:xfrm>
          <a:prstGeom prst="rect">
            <a:avLst/>
          </a:prstGeom>
        </p:spPr>
        <p:txBody>
          <a:bodyPr wrap="square">
            <a:spAutoFit/>
          </a:bodyPr>
          <a:lstStyle/>
          <a:p>
            <a:pPr algn="r">
              <a:spcAft>
                <a:spcPts val="600"/>
              </a:spcAft>
            </a:pPr>
            <a:r>
              <a:rPr lang="en-US" sz="1200" dirty="0">
                <a:solidFill>
                  <a:schemeClr val="accent6"/>
                </a:solidFill>
                <a:latin typeface="+mj-lt"/>
              </a:rPr>
              <a:t>avoid certain foods, don’t drink energy drinks, eat more protein</a:t>
            </a:r>
          </a:p>
        </p:txBody>
      </p:sp>
      <p:sp>
        <p:nvSpPr>
          <p:cNvPr id="71" name="Rectangle 70">
            <a:extLst>
              <a:ext uri="{FF2B5EF4-FFF2-40B4-BE49-F238E27FC236}">
                <a16:creationId xmlns:a16="http://schemas.microsoft.com/office/drawing/2014/main" id="{2DE6F946-69E4-2043-97B2-9889236D8B4B}"/>
              </a:ext>
            </a:extLst>
          </p:cNvPr>
          <p:cNvSpPr/>
          <p:nvPr/>
        </p:nvSpPr>
        <p:spPr>
          <a:xfrm>
            <a:off x="7188978" y="4721841"/>
            <a:ext cx="1382416" cy="830997"/>
          </a:xfrm>
          <a:prstGeom prst="rect">
            <a:avLst/>
          </a:prstGeom>
        </p:spPr>
        <p:txBody>
          <a:bodyPr wrap="square">
            <a:spAutoFit/>
          </a:bodyPr>
          <a:lstStyle/>
          <a:p>
            <a:pPr algn="r">
              <a:spcAft>
                <a:spcPts val="600"/>
              </a:spcAft>
            </a:pPr>
            <a:r>
              <a:rPr lang="en-US" sz="1200" dirty="0">
                <a:solidFill>
                  <a:schemeClr val="accent6"/>
                </a:solidFill>
                <a:latin typeface="+mj-lt"/>
              </a:rPr>
              <a:t>find out more information, look at products that will help</a:t>
            </a:r>
          </a:p>
        </p:txBody>
      </p:sp>
      <p:sp>
        <p:nvSpPr>
          <p:cNvPr id="72" name="Rectangle 71">
            <a:extLst>
              <a:ext uri="{FF2B5EF4-FFF2-40B4-BE49-F238E27FC236}">
                <a16:creationId xmlns:a16="http://schemas.microsoft.com/office/drawing/2014/main" id="{2A3B3856-7DB5-534A-93F6-EB37D9EBBE55}"/>
              </a:ext>
            </a:extLst>
          </p:cNvPr>
          <p:cNvSpPr/>
          <p:nvPr/>
        </p:nvSpPr>
        <p:spPr>
          <a:xfrm>
            <a:off x="8606165" y="4721841"/>
            <a:ext cx="1382416" cy="1200329"/>
          </a:xfrm>
          <a:prstGeom prst="rect">
            <a:avLst/>
          </a:prstGeom>
        </p:spPr>
        <p:txBody>
          <a:bodyPr wrap="square">
            <a:spAutoFit/>
          </a:bodyPr>
          <a:lstStyle/>
          <a:p>
            <a:pPr algn="r">
              <a:spcAft>
                <a:spcPts val="600"/>
              </a:spcAft>
            </a:pPr>
            <a:r>
              <a:rPr lang="en-US" sz="1200" dirty="0">
                <a:solidFill>
                  <a:schemeClr val="accent6"/>
                </a:solidFill>
                <a:latin typeface="+mj-lt"/>
              </a:rPr>
              <a:t>some tests many times more expensive, complicated results, pseudoscience</a:t>
            </a:r>
          </a:p>
        </p:txBody>
      </p:sp>
      <p:pic>
        <p:nvPicPr>
          <p:cNvPr id="73" name="Picture 72" descr="A picture containing logo&#10;&#10;Description automatically generated">
            <a:extLst>
              <a:ext uri="{FF2B5EF4-FFF2-40B4-BE49-F238E27FC236}">
                <a16:creationId xmlns:a16="http://schemas.microsoft.com/office/drawing/2014/main" id="{42AE5FCE-FD43-4C4A-BAD0-71594E43C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Slide Number Placeholder 3">
            <a:extLst>
              <a:ext uri="{FF2B5EF4-FFF2-40B4-BE49-F238E27FC236}">
                <a16:creationId xmlns:a16="http://schemas.microsoft.com/office/drawing/2014/main" id="{927F2E23-5ADA-B443-8BE1-B8F505AB8192}"/>
              </a:ext>
            </a:extLst>
          </p:cNvPr>
          <p:cNvSpPr>
            <a:spLocks noGrp="1"/>
          </p:cNvSpPr>
          <p:nvPr>
            <p:ph type="sldNum" sz="quarter" idx="12"/>
          </p:nvPr>
        </p:nvSpPr>
        <p:spPr/>
        <p:txBody>
          <a:bodyPr/>
          <a:lstStyle/>
          <a:p>
            <a:fld id="{3AB4A909-B946-A548-B227-958A73D4D5B9}" type="slidenum">
              <a:rPr lang="en-US" smtClean="0"/>
              <a:t>23</a:t>
            </a:fld>
            <a:endParaRPr lang="en-US" dirty="0"/>
          </a:p>
        </p:txBody>
      </p:sp>
      <p:sp>
        <p:nvSpPr>
          <p:cNvPr id="38" name="Slide Number Placeholder 5">
            <a:extLst>
              <a:ext uri="{FF2B5EF4-FFF2-40B4-BE49-F238E27FC236}">
                <a16:creationId xmlns:a16="http://schemas.microsoft.com/office/drawing/2014/main" id="{0DCFA940-047B-4175-8363-5B1B6425A077}"/>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23</a:t>
            </a:fld>
            <a:endParaRPr lang="en-US" dirty="0"/>
          </a:p>
        </p:txBody>
      </p:sp>
    </p:spTree>
    <p:extLst>
      <p:ext uri="{BB962C8B-B14F-4D97-AF65-F5344CB8AC3E}">
        <p14:creationId xmlns:p14="http://schemas.microsoft.com/office/powerpoint/2010/main" val="4208669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3CD6BD76-9A3B-644E-B4DF-CE154A78EF82}"/>
              </a:ext>
            </a:extLst>
          </p:cNvPr>
          <p:cNvCxnSpPr>
            <a:cxnSpLocks/>
          </p:cNvCxnSpPr>
          <p:nvPr/>
        </p:nvCxnSpPr>
        <p:spPr>
          <a:xfrm>
            <a:off x="2752736" y="4035743"/>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9" name="Rectangle: Rounded Corners 66">
            <a:extLst>
              <a:ext uri="{FF2B5EF4-FFF2-40B4-BE49-F238E27FC236}">
                <a16:creationId xmlns:a16="http://schemas.microsoft.com/office/drawing/2014/main" id="{2A7D1964-7614-8746-887D-D8817BFE09DB}"/>
              </a:ext>
            </a:extLst>
          </p:cNvPr>
          <p:cNvSpPr/>
          <p:nvPr/>
        </p:nvSpPr>
        <p:spPr>
          <a:xfrm>
            <a:off x="9784933" y="2563594"/>
            <a:ext cx="1522053" cy="1493049"/>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sp>
        <p:nvSpPr>
          <p:cNvPr id="178" name="Rectangle: Rounded Corners 66">
            <a:extLst>
              <a:ext uri="{FF2B5EF4-FFF2-40B4-BE49-F238E27FC236}">
                <a16:creationId xmlns:a16="http://schemas.microsoft.com/office/drawing/2014/main" id="{BA940F89-BA30-174F-B5F0-81A5555E9596}"/>
              </a:ext>
            </a:extLst>
          </p:cNvPr>
          <p:cNvSpPr/>
          <p:nvPr/>
        </p:nvSpPr>
        <p:spPr>
          <a:xfrm>
            <a:off x="7993783" y="2563595"/>
            <a:ext cx="1522053" cy="1493049"/>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sp>
        <p:nvSpPr>
          <p:cNvPr id="177" name="Rectangle: Rounded Corners 66">
            <a:extLst>
              <a:ext uri="{FF2B5EF4-FFF2-40B4-BE49-F238E27FC236}">
                <a16:creationId xmlns:a16="http://schemas.microsoft.com/office/drawing/2014/main" id="{63F372B5-AA1D-974E-8226-8617BF61CE9E}"/>
              </a:ext>
            </a:extLst>
          </p:cNvPr>
          <p:cNvSpPr/>
          <p:nvPr/>
        </p:nvSpPr>
        <p:spPr>
          <a:xfrm>
            <a:off x="6190529" y="2563595"/>
            <a:ext cx="1522053" cy="1493049"/>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sp>
        <p:nvSpPr>
          <p:cNvPr id="176" name="Rectangle: Rounded Corners 66">
            <a:extLst>
              <a:ext uri="{FF2B5EF4-FFF2-40B4-BE49-F238E27FC236}">
                <a16:creationId xmlns:a16="http://schemas.microsoft.com/office/drawing/2014/main" id="{8AB97EAD-BA4A-B544-9424-CD503050B46C}"/>
              </a:ext>
            </a:extLst>
          </p:cNvPr>
          <p:cNvSpPr/>
          <p:nvPr/>
        </p:nvSpPr>
        <p:spPr>
          <a:xfrm>
            <a:off x="4355305" y="2583467"/>
            <a:ext cx="1584000" cy="1493049"/>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sp>
        <p:nvSpPr>
          <p:cNvPr id="175" name="Rectangle: Rounded Corners 66">
            <a:extLst>
              <a:ext uri="{FF2B5EF4-FFF2-40B4-BE49-F238E27FC236}">
                <a16:creationId xmlns:a16="http://schemas.microsoft.com/office/drawing/2014/main" id="{5EFA23BF-E777-3D45-A31B-5C54134EF634}"/>
              </a:ext>
            </a:extLst>
          </p:cNvPr>
          <p:cNvSpPr/>
          <p:nvPr/>
        </p:nvSpPr>
        <p:spPr>
          <a:xfrm>
            <a:off x="2576912" y="2582958"/>
            <a:ext cx="1522053" cy="1493049"/>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cxnSp>
        <p:nvCxnSpPr>
          <p:cNvPr id="95" name="Straight Connector 94">
            <a:extLst>
              <a:ext uri="{FF2B5EF4-FFF2-40B4-BE49-F238E27FC236}">
                <a16:creationId xmlns:a16="http://schemas.microsoft.com/office/drawing/2014/main" id="{172D8CEB-51D1-8441-91C9-54A6D2C3BCF7}"/>
              </a:ext>
            </a:extLst>
          </p:cNvPr>
          <p:cNvCxnSpPr/>
          <p:nvPr/>
        </p:nvCxnSpPr>
        <p:spPr>
          <a:xfrm>
            <a:off x="954416" y="4017455"/>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92FEAA2-5753-4F42-884D-B421DD52E0D5}"/>
              </a:ext>
            </a:extLst>
          </p:cNvPr>
          <p:cNvSpPr txBox="1"/>
          <p:nvPr/>
        </p:nvSpPr>
        <p:spPr>
          <a:xfrm>
            <a:off x="2344264" y="3371549"/>
            <a:ext cx="2003986" cy="584775"/>
          </a:xfrm>
          <a:prstGeom prst="rect">
            <a:avLst/>
          </a:prstGeom>
          <a:noFill/>
        </p:spPr>
        <p:txBody>
          <a:bodyPr wrap="square" rtlCol="0">
            <a:spAutoFit/>
          </a:bodyPr>
          <a:lstStyle/>
          <a:p>
            <a:pPr algn="ctr"/>
            <a:r>
              <a:rPr lang="en-GB" sz="1600" dirty="0">
                <a:solidFill>
                  <a:schemeClr val="bg1"/>
                </a:solidFill>
                <a:latin typeface="+mj-lt"/>
              </a:rPr>
              <a:t>REGISTRATION </a:t>
            </a:r>
          </a:p>
          <a:p>
            <a:pPr algn="ctr"/>
            <a:r>
              <a:rPr lang="en-GB" sz="1600" dirty="0">
                <a:solidFill>
                  <a:schemeClr val="bg1"/>
                </a:solidFill>
                <a:latin typeface="+mj-lt"/>
              </a:rPr>
              <a:t>&amp;</a:t>
            </a:r>
            <a:r>
              <a:rPr lang="en-GB" sz="1600" dirty="0">
                <a:solidFill>
                  <a:schemeClr val="bg1"/>
                </a:solidFill>
              </a:rPr>
              <a:t> COLLECTION</a:t>
            </a:r>
            <a:endParaRPr lang="en-GB" sz="1600" dirty="0">
              <a:solidFill>
                <a:schemeClr val="bg1"/>
              </a:solidFill>
              <a:latin typeface="+mj-lt"/>
            </a:endParaRPr>
          </a:p>
        </p:txBody>
      </p:sp>
      <p:sp>
        <p:nvSpPr>
          <p:cNvPr id="79" name="TextBox 78">
            <a:extLst>
              <a:ext uri="{FF2B5EF4-FFF2-40B4-BE49-F238E27FC236}">
                <a16:creationId xmlns:a16="http://schemas.microsoft.com/office/drawing/2014/main" id="{7273BB2A-021B-B248-8540-D1BD7C170DC6}"/>
              </a:ext>
            </a:extLst>
          </p:cNvPr>
          <p:cNvSpPr txBox="1"/>
          <p:nvPr/>
        </p:nvSpPr>
        <p:spPr>
          <a:xfrm>
            <a:off x="4199696" y="3374070"/>
            <a:ext cx="1882587" cy="584775"/>
          </a:xfrm>
          <a:prstGeom prst="rect">
            <a:avLst/>
          </a:prstGeom>
          <a:noFill/>
        </p:spPr>
        <p:txBody>
          <a:bodyPr wrap="square" rtlCol="0">
            <a:spAutoFit/>
          </a:bodyPr>
          <a:lstStyle/>
          <a:p>
            <a:pPr algn="ctr"/>
            <a:r>
              <a:rPr lang="en-GB" sz="1600" dirty="0">
                <a:solidFill>
                  <a:schemeClr val="bg1"/>
                </a:solidFill>
                <a:latin typeface="+mj-lt"/>
              </a:rPr>
              <a:t>POST TO MyHealthChecked</a:t>
            </a:r>
          </a:p>
        </p:txBody>
      </p:sp>
      <p:sp>
        <p:nvSpPr>
          <p:cNvPr id="82" name="TextBox 81">
            <a:extLst>
              <a:ext uri="{FF2B5EF4-FFF2-40B4-BE49-F238E27FC236}">
                <a16:creationId xmlns:a16="http://schemas.microsoft.com/office/drawing/2014/main" id="{79166764-D751-DB49-9A1F-4E50B3DF0DA4}"/>
              </a:ext>
            </a:extLst>
          </p:cNvPr>
          <p:cNvSpPr txBox="1"/>
          <p:nvPr/>
        </p:nvSpPr>
        <p:spPr>
          <a:xfrm>
            <a:off x="6221398" y="3359737"/>
            <a:ext cx="1467271" cy="584775"/>
          </a:xfrm>
          <a:prstGeom prst="rect">
            <a:avLst/>
          </a:prstGeom>
          <a:noFill/>
        </p:spPr>
        <p:txBody>
          <a:bodyPr wrap="square" rtlCol="0">
            <a:spAutoFit/>
          </a:bodyPr>
          <a:lstStyle/>
          <a:p>
            <a:pPr algn="ctr"/>
            <a:r>
              <a:rPr lang="en-GB" sz="1600" dirty="0">
                <a:solidFill>
                  <a:schemeClr val="bg1"/>
                </a:solidFill>
                <a:latin typeface="+mj-lt"/>
              </a:rPr>
              <a:t>SAMPLE PROCESSING</a:t>
            </a:r>
          </a:p>
        </p:txBody>
      </p:sp>
      <p:sp>
        <p:nvSpPr>
          <p:cNvPr id="85" name="TextBox 84">
            <a:extLst>
              <a:ext uri="{FF2B5EF4-FFF2-40B4-BE49-F238E27FC236}">
                <a16:creationId xmlns:a16="http://schemas.microsoft.com/office/drawing/2014/main" id="{7028BC48-FB29-1848-9491-E971FF59F8DD}"/>
              </a:ext>
            </a:extLst>
          </p:cNvPr>
          <p:cNvSpPr txBox="1"/>
          <p:nvPr/>
        </p:nvSpPr>
        <p:spPr>
          <a:xfrm>
            <a:off x="7947309" y="3358849"/>
            <a:ext cx="1629747" cy="584775"/>
          </a:xfrm>
          <a:prstGeom prst="rect">
            <a:avLst/>
          </a:prstGeom>
          <a:noFill/>
        </p:spPr>
        <p:txBody>
          <a:bodyPr wrap="square" rtlCol="0">
            <a:spAutoFit/>
          </a:bodyPr>
          <a:lstStyle/>
          <a:p>
            <a:pPr algn="ctr"/>
            <a:r>
              <a:rPr lang="en-GB" sz="1600" dirty="0">
                <a:solidFill>
                  <a:schemeClr val="bg1"/>
                </a:solidFill>
                <a:latin typeface="+mj-lt"/>
              </a:rPr>
              <a:t>DATA ANALYSIS &amp; INTREPRETATION</a:t>
            </a:r>
          </a:p>
        </p:txBody>
      </p:sp>
      <p:sp>
        <p:nvSpPr>
          <p:cNvPr id="88" name="TextBox 87">
            <a:extLst>
              <a:ext uri="{FF2B5EF4-FFF2-40B4-BE49-F238E27FC236}">
                <a16:creationId xmlns:a16="http://schemas.microsoft.com/office/drawing/2014/main" id="{E0716BD5-2B7E-234A-9BFF-1DB248C2B217}"/>
              </a:ext>
            </a:extLst>
          </p:cNvPr>
          <p:cNvSpPr txBox="1"/>
          <p:nvPr/>
        </p:nvSpPr>
        <p:spPr>
          <a:xfrm>
            <a:off x="9816436" y="3392041"/>
            <a:ext cx="1467271" cy="584775"/>
          </a:xfrm>
          <a:prstGeom prst="rect">
            <a:avLst/>
          </a:prstGeom>
          <a:noFill/>
        </p:spPr>
        <p:txBody>
          <a:bodyPr wrap="square" rtlCol="0">
            <a:spAutoFit/>
          </a:bodyPr>
          <a:lstStyle/>
          <a:p>
            <a:pPr algn="ctr"/>
            <a:r>
              <a:rPr lang="en-GB" sz="1600" dirty="0">
                <a:solidFill>
                  <a:schemeClr val="bg1"/>
                </a:solidFill>
                <a:latin typeface="+mj-lt"/>
              </a:rPr>
              <a:t>RESULTS REPORTED</a:t>
            </a:r>
          </a:p>
        </p:txBody>
      </p:sp>
      <p:sp>
        <p:nvSpPr>
          <p:cNvPr id="89" name="Rectangle: Rounded Corners 66">
            <a:extLst>
              <a:ext uri="{FF2B5EF4-FFF2-40B4-BE49-F238E27FC236}">
                <a16:creationId xmlns:a16="http://schemas.microsoft.com/office/drawing/2014/main" id="{6FD5B70D-59B1-7740-A48E-6387E587CFBC}"/>
              </a:ext>
            </a:extLst>
          </p:cNvPr>
          <p:cNvSpPr/>
          <p:nvPr/>
        </p:nvSpPr>
        <p:spPr>
          <a:xfrm>
            <a:off x="760492" y="2606413"/>
            <a:ext cx="1522053" cy="1470104"/>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2060"/>
              </a:solidFill>
            </a:endParaRPr>
          </a:p>
        </p:txBody>
      </p:sp>
      <p:pic>
        <p:nvPicPr>
          <p:cNvPr id="90" name="Picture 89">
            <a:extLst>
              <a:ext uri="{FF2B5EF4-FFF2-40B4-BE49-F238E27FC236}">
                <a16:creationId xmlns:a16="http://schemas.microsoft.com/office/drawing/2014/main" id="{4C855314-E3A7-9642-AAB3-8A3D71962453}"/>
              </a:ext>
            </a:extLst>
          </p:cNvPr>
          <p:cNvPicPr>
            <a:picLocks noChangeAspect="1"/>
          </p:cNvPicPr>
          <p:nvPr/>
        </p:nvPicPr>
        <p:blipFill>
          <a:blip r:embed="rId2"/>
          <a:stretch>
            <a:fillRect/>
          </a:stretch>
        </p:blipFill>
        <p:spPr>
          <a:xfrm>
            <a:off x="2965105" y="2628160"/>
            <a:ext cx="729194" cy="730728"/>
          </a:xfrm>
          <a:prstGeom prst="rect">
            <a:avLst/>
          </a:prstGeom>
        </p:spPr>
      </p:pic>
      <p:sp>
        <p:nvSpPr>
          <p:cNvPr id="91" name="TextBox 90">
            <a:extLst>
              <a:ext uri="{FF2B5EF4-FFF2-40B4-BE49-F238E27FC236}">
                <a16:creationId xmlns:a16="http://schemas.microsoft.com/office/drawing/2014/main" id="{841E3C16-2D90-F14E-A312-64B994F00081}"/>
              </a:ext>
            </a:extLst>
          </p:cNvPr>
          <p:cNvSpPr txBox="1"/>
          <p:nvPr/>
        </p:nvSpPr>
        <p:spPr>
          <a:xfrm>
            <a:off x="796801" y="3371954"/>
            <a:ext cx="1467271" cy="584775"/>
          </a:xfrm>
          <a:prstGeom prst="rect">
            <a:avLst/>
          </a:prstGeom>
          <a:noFill/>
        </p:spPr>
        <p:txBody>
          <a:bodyPr wrap="square" rtlCol="0">
            <a:spAutoFit/>
          </a:bodyPr>
          <a:lstStyle/>
          <a:p>
            <a:pPr algn="ctr"/>
            <a:r>
              <a:rPr lang="en-GB" sz="1600" dirty="0">
                <a:solidFill>
                  <a:schemeClr val="bg1"/>
                </a:solidFill>
                <a:latin typeface="+mj-lt"/>
              </a:rPr>
              <a:t>PRODUCT</a:t>
            </a:r>
          </a:p>
          <a:p>
            <a:pPr algn="ctr"/>
            <a:r>
              <a:rPr lang="en-GB" sz="1600" dirty="0">
                <a:solidFill>
                  <a:schemeClr val="bg1"/>
                </a:solidFill>
                <a:latin typeface="+mj-lt"/>
              </a:rPr>
              <a:t>PURCHASED</a:t>
            </a:r>
          </a:p>
        </p:txBody>
      </p:sp>
      <p:sp>
        <p:nvSpPr>
          <p:cNvPr id="97" name="Oval 96">
            <a:extLst>
              <a:ext uri="{FF2B5EF4-FFF2-40B4-BE49-F238E27FC236}">
                <a16:creationId xmlns:a16="http://schemas.microsoft.com/office/drawing/2014/main" id="{DC49179E-6592-634C-9821-18639268D31D}"/>
              </a:ext>
            </a:extLst>
          </p:cNvPr>
          <p:cNvSpPr/>
          <p:nvPr/>
        </p:nvSpPr>
        <p:spPr>
          <a:xfrm>
            <a:off x="911860" y="4512601"/>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13" name="Picture 112">
            <a:extLst>
              <a:ext uri="{FF2B5EF4-FFF2-40B4-BE49-F238E27FC236}">
                <a16:creationId xmlns:a16="http://schemas.microsoft.com/office/drawing/2014/main" id="{C0EE26F6-0D0D-BA47-BF60-FE47F4C7D0CB}"/>
              </a:ext>
            </a:extLst>
          </p:cNvPr>
          <p:cNvPicPr>
            <a:picLocks noChangeAspect="1"/>
          </p:cNvPicPr>
          <p:nvPr/>
        </p:nvPicPr>
        <p:blipFill>
          <a:blip r:embed="rId3"/>
          <a:stretch>
            <a:fillRect/>
          </a:stretch>
        </p:blipFill>
        <p:spPr>
          <a:xfrm rot="1426445">
            <a:off x="6506829" y="2617669"/>
            <a:ext cx="857174" cy="863062"/>
          </a:xfrm>
          <a:prstGeom prst="rect">
            <a:avLst/>
          </a:prstGeom>
        </p:spPr>
      </p:pic>
      <p:pic>
        <p:nvPicPr>
          <p:cNvPr id="114" name="Picture 113">
            <a:extLst>
              <a:ext uri="{FF2B5EF4-FFF2-40B4-BE49-F238E27FC236}">
                <a16:creationId xmlns:a16="http://schemas.microsoft.com/office/drawing/2014/main" id="{508EA8B3-5ACC-D248-BF4D-C0E3136E9542}"/>
              </a:ext>
            </a:extLst>
          </p:cNvPr>
          <p:cNvPicPr>
            <a:picLocks noChangeAspect="1"/>
          </p:cNvPicPr>
          <p:nvPr/>
        </p:nvPicPr>
        <p:blipFill>
          <a:blip r:embed="rId4"/>
          <a:stretch>
            <a:fillRect/>
          </a:stretch>
        </p:blipFill>
        <p:spPr>
          <a:xfrm>
            <a:off x="10219811" y="2758181"/>
            <a:ext cx="667645" cy="627005"/>
          </a:xfrm>
          <a:prstGeom prst="rect">
            <a:avLst/>
          </a:prstGeom>
        </p:spPr>
      </p:pic>
      <p:sp>
        <p:nvSpPr>
          <p:cNvPr id="118" name="Rectangle 117">
            <a:extLst>
              <a:ext uri="{FF2B5EF4-FFF2-40B4-BE49-F238E27FC236}">
                <a16:creationId xmlns:a16="http://schemas.microsoft.com/office/drawing/2014/main" id="{5A0B4CB1-3186-DA4A-BB72-28CD5F5DD6FD}"/>
              </a:ext>
            </a:extLst>
          </p:cNvPr>
          <p:cNvSpPr/>
          <p:nvPr/>
        </p:nvSpPr>
        <p:spPr>
          <a:xfrm>
            <a:off x="8527391" y="2765366"/>
            <a:ext cx="446867" cy="54475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Connector 119">
            <a:extLst>
              <a:ext uri="{FF2B5EF4-FFF2-40B4-BE49-F238E27FC236}">
                <a16:creationId xmlns:a16="http://schemas.microsoft.com/office/drawing/2014/main" id="{D37232F7-659A-E448-9C94-8B9E58F72B6A}"/>
              </a:ext>
            </a:extLst>
          </p:cNvPr>
          <p:cNvCxnSpPr>
            <a:cxnSpLocks/>
          </p:cNvCxnSpPr>
          <p:nvPr/>
        </p:nvCxnSpPr>
        <p:spPr>
          <a:xfrm>
            <a:off x="8550491" y="2757408"/>
            <a:ext cx="406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CE12483-0914-E14E-A9EB-0BE048FA95F3}"/>
              </a:ext>
            </a:extLst>
          </p:cNvPr>
          <p:cNvCxnSpPr>
            <a:cxnSpLocks/>
          </p:cNvCxnSpPr>
          <p:nvPr/>
        </p:nvCxnSpPr>
        <p:spPr>
          <a:xfrm>
            <a:off x="8550491" y="3043792"/>
            <a:ext cx="406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F296AD8-2254-7E46-948D-A5F14EBD3855}"/>
              </a:ext>
            </a:extLst>
          </p:cNvPr>
          <p:cNvCxnSpPr>
            <a:cxnSpLocks/>
          </p:cNvCxnSpPr>
          <p:nvPr/>
        </p:nvCxnSpPr>
        <p:spPr>
          <a:xfrm>
            <a:off x="8550491" y="3137680"/>
            <a:ext cx="406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3D7E003E-A844-6442-AD05-CEFF2EA3B47E}"/>
              </a:ext>
            </a:extLst>
          </p:cNvPr>
          <p:cNvSpPr txBox="1"/>
          <p:nvPr/>
        </p:nvSpPr>
        <p:spPr>
          <a:xfrm>
            <a:off x="8257655" y="2882522"/>
            <a:ext cx="615664" cy="477054"/>
          </a:xfrm>
          <a:prstGeom prst="rect">
            <a:avLst/>
          </a:prstGeom>
          <a:noFill/>
        </p:spPr>
        <p:txBody>
          <a:bodyPr wrap="square" rtlCol="0">
            <a:spAutoFit/>
          </a:bodyPr>
          <a:lstStyle/>
          <a:p>
            <a:r>
              <a:rPr lang="en-US" sz="2500" dirty="0">
                <a:solidFill>
                  <a:schemeClr val="bg1"/>
                </a:solidFill>
              </a:rPr>
              <a:t>✐</a:t>
            </a:r>
          </a:p>
        </p:txBody>
      </p:sp>
      <p:cxnSp>
        <p:nvCxnSpPr>
          <p:cNvPr id="125" name="Straight Connector 124">
            <a:extLst>
              <a:ext uri="{FF2B5EF4-FFF2-40B4-BE49-F238E27FC236}">
                <a16:creationId xmlns:a16="http://schemas.microsoft.com/office/drawing/2014/main" id="{7F4BEC15-8F20-6842-AA63-003C6558C39F}"/>
              </a:ext>
            </a:extLst>
          </p:cNvPr>
          <p:cNvCxnSpPr>
            <a:cxnSpLocks/>
          </p:cNvCxnSpPr>
          <p:nvPr/>
        </p:nvCxnSpPr>
        <p:spPr>
          <a:xfrm>
            <a:off x="8588591" y="2808208"/>
            <a:ext cx="406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ACF5C466-E459-EA48-9F2C-CBF1A27D2B4A}"/>
              </a:ext>
            </a:extLst>
          </p:cNvPr>
          <p:cNvSpPr/>
          <p:nvPr/>
        </p:nvSpPr>
        <p:spPr>
          <a:xfrm>
            <a:off x="4816877" y="2842632"/>
            <a:ext cx="669091" cy="43950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iangle 134">
            <a:extLst>
              <a:ext uri="{FF2B5EF4-FFF2-40B4-BE49-F238E27FC236}">
                <a16:creationId xmlns:a16="http://schemas.microsoft.com/office/drawing/2014/main" id="{2A649FF1-77A1-9546-935C-3D1F7054C2D9}"/>
              </a:ext>
            </a:extLst>
          </p:cNvPr>
          <p:cNvSpPr/>
          <p:nvPr/>
        </p:nvSpPr>
        <p:spPr>
          <a:xfrm flipV="1">
            <a:off x="4820705" y="2841043"/>
            <a:ext cx="665695" cy="31626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apezium 135">
            <a:extLst>
              <a:ext uri="{FF2B5EF4-FFF2-40B4-BE49-F238E27FC236}">
                <a16:creationId xmlns:a16="http://schemas.microsoft.com/office/drawing/2014/main" id="{A753E084-4D89-BE4B-913E-BBD5C22599C8}"/>
              </a:ext>
            </a:extLst>
          </p:cNvPr>
          <p:cNvSpPr/>
          <p:nvPr/>
        </p:nvSpPr>
        <p:spPr>
          <a:xfrm flipV="1">
            <a:off x="1199848" y="2928226"/>
            <a:ext cx="683503" cy="315838"/>
          </a:xfrm>
          <a:prstGeom prst="trapezoid">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39937E41-8ED3-E54A-9042-336B46C65E48}"/>
              </a:ext>
            </a:extLst>
          </p:cNvPr>
          <p:cNvSpPr/>
          <p:nvPr/>
        </p:nvSpPr>
        <p:spPr>
          <a:xfrm>
            <a:off x="1318260" y="3255301"/>
            <a:ext cx="85344" cy="85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7DF8ED5C-F649-BA44-B1AC-0E47B870FC85}"/>
              </a:ext>
            </a:extLst>
          </p:cNvPr>
          <p:cNvSpPr/>
          <p:nvPr/>
        </p:nvSpPr>
        <p:spPr>
          <a:xfrm>
            <a:off x="1661160" y="3255301"/>
            <a:ext cx="85344" cy="85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110A3DF-34A5-0E44-B069-844372C160BD}"/>
              </a:ext>
            </a:extLst>
          </p:cNvPr>
          <p:cNvCxnSpPr>
            <a:cxnSpLocks/>
          </p:cNvCxnSpPr>
          <p:nvPr/>
        </p:nvCxnSpPr>
        <p:spPr>
          <a:xfrm>
            <a:off x="1222783" y="2826858"/>
            <a:ext cx="118412" cy="404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9A987F6-71BD-BF47-B631-D16F15A80094}"/>
              </a:ext>
            </a:extLst>
          </p:cNvPr>
          <p:cNvCxnSpPr>
            <a:cxnSpLocks/>
          </p:cNvCxnSpPr>
          <p:nvPr/>
        </p:nvCxnSpPr>
        <p:spPr>
          <a:xfrm>
            <a:off x="1160282" y="2840709"/>
            <a:ext cx="118412" cy="404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988EE50-4DF0-B24D-B3A1-879A36BC84D7}"/>
              </a:ext>
            </a:extLst>
          </p:cNvPr>
          <p:cNvCxnSpPr>
            <a:cxnSpLocks/>
          </p:cNvCxnSpPr>
          <p:nvPr/>
        </p:nvCxnSpPr>
        <p:spPr>
          <a:xfrm>
            <a:off x="1025671" y="2815621"/>
            <a:ext cx="204208" cy="127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E3ADCA0E-5B9F-C04C-B3C4-CA305EF5D732}"/>
              </a:ext>
            </a:extLst>
          </p:cNvPr>
          <p:cNvSpPr txBox="1"/>
          <p:nvPr/>
        </p:nvSpPr>
        <p:spPr>
          <a:xfrm>
            <a:off x="688693" y="4680492"/>
            <a:ext cx="1743455" cy="523220"/>
          </a:xfrm>
          <a:prstGeom prst="rect">
            <a:avLst/>
          </a:prstGeom>
          <a:noFill/>
          <a:ln>
            <a:noFill/>
          </a:ln>
        </p:spPr>
        <p:txBody>
          <a:bodyPr wrap="square" rtlCol="0">
            <a:spAutoFit/>
          </a:bodyPr>
          <a:lstStyle/>
          <a:p>
            <a:r>
              <a:rPr lang="en-US" sz="1400" dirty="0">
                <a:solidFill>
                  <a:schemeClr val="tx2"/>
                </a:solidFill>
              </a:rPr>
              <a:t>Product purchased online</a:t>
            </a:r>
          </a:p>
        </p:txBody>
      </p:sp>
      <p:sp>
        <p:nvSpPr>
          <p:cNvPr id="170" name="TextBox 169">
            <a:extLst>
              <a:ext uri="{FF2B5EF4-FFF2-40B4-BE49-F238E27FC236}">
                <a16:creationId xmlns:a16="http://schemas.microsoft.com/office/drawing/2014/main" id="{9FBE78C6-C4F1-5E44-81E6-7383358C1E57}"/>
              </a:ext>
            </a:extLst>
          </p:cNvPr>
          <p:cNvSpPr txBox="1"/>
          <p:nvPr/>
        </p:nvSpPr>
        <p:spPr>
          <a:xfrm>
            <a:off x="2535192" y="4642328"/>
            <a:ext cx="1811575" cy="1015663"/>
          </a:xfrm>
          <a:prstGeom prst="rect">
            <a:avLst/>
          </a:prstGeom>
          <a:noFill/>
          <a:ln>
            <a:noFill/>
          </a:ln>
        </p:spPr>
        <p:txBody>
          <a:bodyPr wrap="square" rtlCol="0">
            <a:spAutoFit/>
          </a:bodyPr>
          <a:lstStyle/>
          <a:p>
            <a:r>
              <a:rPr lang="en-US" sz="1400" dirty="0">
                <a:solidFill>
                  <a:schemeClr val="tx2"/>
                </a:solidFill>
              </a:rPr>
              <a:t>Customer registers information on website or App &amp; collects sample</a:t>
            </a:r>
          </a:p>
          <a:p>
            <a:endParaRPr lang="en-US" sz="400" dirty="0">
              <a:solidFill>
                <a:schemeClr val="tx2"/>
              </a:solidFill>
            </a:endParaRPr>
          </a:p>
        </p:txBody>
      </p:sp>
      <p:sp>
        <p:nvSpPr>
          <p:cNvPr id="171" name="TextBox 170">
            <a:extLst>
              <a:ext uri="{FF2B5EF4-FFF2-40B4-BE49-F238E27FC236}">
                <a16:creationId xmlns:a16="http://schemas.microsoft.com/office/drawing/2014/main" id="{71C3E1C1-7491-DA47-854B-D9FC80524D9A}"/>
              </a:ext>
            </a:extLst>
          </p:cNvPr>
          <p:cNvSpPr txBox="1"/>
          <p:nvPr/>
        </p:nvSpPr>
        <p:spPr>
          <a:xfrm>
            <a:off x="4345207" y="4642329"/>
            <a:ext cx="1955157" cy="307777"/>
          </a:xfrm>
          <a:prstGeom prst="rect">
            <a:avLst/>
          </a:prstGeom>
          <a:noFill/>
          <a:ln>
            <a:noFill/>
          </a:ln>
        </p:spPr>
        <p:txBody>
          <a:bodyPr wrap="square" rtlCol="0">
            <a:spAutoFit/>
          </a:bodyPr>
          <a:lstStyle/>
          <a:p>
            <a:r>
              <a:rPr lang="en-US" sz="1400" dirty="0">
                <a:solidFill>
                  <a:schemeClr val="tx2"/>
                </a:solidFill>
              </a:rPr>
              <a:t>Freepost – Royal Mail</a:t>
            </a:r>
          </a:p>
        </p:txBody>
      </p:sp>
      <p:sp>
        <p:nvSpPr>
          <p:cNvPr id="172" name="TextBox 171">
            <a:extLst>
              <a:ext uri="{FF2B5EF4-FFF2-40B4-BE49-F238E27FC236}">
                <a16:creationId xmlns:a16="http://schemas.microsoft.com/office/drawing/2014/main" id="{D8734A8D-47F0-5748-88D2-A46E8F397B39}"/>
              </a:ext>
            </a:extLst>
          </p:cNvPr>
          <p:cNvSpPr txBox="1"/>
          <p:nvPr/>
        </p:nvSpPr>
        <p:spPr>
          <a:xfrm>
            <a:off x="6202299" y="4613239"/>
            <a:ext cx="1955157" cy="738664"/>
          </a:xfrm>
          <a:prstGeom prst="rect">
            <a:avLst/>
          </a:prstGeom>
          <a:noFill/>
        </p:spPr>
        <p:txBody>
          <a:bodyPr wrap="square" rtlCol="0">
            <a:spAutoFit/>
          </a:bodyPr>
          <a:lstStyle/>
          <a:p>
            <a:r>
              <a:rPr lang="en-US" sz="1400" dirty="0">
                <a:solidFill>
                  <a:schemeClr val="tx2"/>
                </a:solidFill>
              </a:rPr>
              <a:t>Sample registration, DNA isolation and processing</a:t>
            </a:r>
          </a:p>
        </p:txBody>
      </p:sp>
      <p:sp>
        <p:nvSpPr>
          <p:cNvPr id="173" name="TextBox 172">
            <a:extLst>
              <a:ext uri="{FF2B5EF4-FFF2-40B4-BE49-F238E27FC236}">
                <a16:creationId xmlns:a16="http://schemas.microsoft.com/office/drawing/2014/main" id="{F31C3E6C-6EAB-8642-A750-0A320445A8B9}"/>
              </a:ext>
            </a:extLst>
          </p:cNvPr>
          <p:cNvSpPr txBox="1"/>
          <p:nvPr/>
        </p:nvSpPr>
        <p:spPr>
          <a:xfrm>
            <a:off x="8063206" y="4642328"/>
            <a:ext cx="1572179" cy="307777"/>
          </a:xfrm>
          <a:prstGeom prst="rect">
            <a:avLst/>
          </a:prstGeom>
          <a:noFill/>
        </p:spPr>
        <p:txBody>
          <a:bodyPr wrap="square" rtlCol="0">
            <a:spAutoFit/>
          </a:bodyPr>
          <a:lstStyle/>
          <a:p>
            <a:r>
              <a:rPr lang="en-US" sz="1400" dirty="0">
                <a:solidFill>
                  <a:schemeClr val="tx2"/>
                </a:solidFill>
              </a:rPr>
              <a:t>Analysis of results</a:t>
            </a:r>
          </a:p>
        </p:txBody>
      </p:sp>
      <p:sp>
        <p:nvSpPr>
          <p:cNvPr id="174" name="TextBox 173">
            <a:extLst>
              <a:ext uri="{FF2B5EF4-FFF2-40B4-BE49-F238E27FC236}">
                <a16:creationId xmlns:a16="http://schemas.microsoft.com/office/drawing/2014/main" id="{E08CD4EB-5598-B946-A7F2-D923C60986BE}"/>
              </a:ext>
            </a:extLst>
          </p:cNvPr>
          <p:cNvSpPr txBox="1"/>
          <p:nvPr/>
        </p:nvSpPr>
        <p:spPr>
          <a:xfrm>
            <a:off x="9821509" y="4606976"/>
            <a:ext cx="1955157" cy="523220"/>
          </a:xfrm>
          <a:prstGeom prst="rect">
            <a:avLst/>
          </a:prstGeom>
          <a:noFill/>
        </p:spPr>
        <p:txBody>
          <a:bodyPr wrap="square" rtlCol="0">
            <a:spAutoFit/>
          </a:bodyPr>
          <a:lstStyle/>
          <a:p>
            <a:r>
              <a:rPr lang="en-US" sz="1400" dirty="0">
                <a:solidFill>
                  <a:schemeClr val="tx2"/>
                </a:solidFill>
              </a:rPr>
              <a:t>Reporting via email, website and App</a:t>
            </a:r>
          </a:p>
        </p:txBody>
      </p:sp>
      <p:sp>
        <p:nvSpPr>
          <p:cNvPr id="4" name="Arrow: Right 3">
            <a:extLst>
              <a:ext uri="{FF2B5EF4-FFF2-40B4-BE49-F238E27FC236}">
                <a16:creationId xmlns:a16="http://schemas.microsoft.com/office/drawing/2014/main" id="{7DC4E1E8-9418-4699-9EF2-4022F5306616}"/>
              </a:ext>
            </a:extLst>
          </p:cNvPr>
          <p:cNvSpPr/>
          <p:nvPr/>
        </p:nvSpPr>
        <p:spPr>
          <a:xfrm>
            <a:off x="789432" y="1662729"/>
            <a:ext cx="10716577" cy="549739"/>
          </a:xfrm>
          <a:prstGeom prst="rightArrow">
            <a:avLst/>
          </a:prstGeom>
          <a:solidFill>
            <a:srgbClr val="96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Simple Process, &lt;2 weeks to Results</a:t>
            </a:r>
          </a:p>
        </p:txBody>
      </p:sp>
      <p:sp>
        <p:nvSpPr>
          <p:cNvPr id="57" name="Oval 56">
            <a:extLst>
              <a:ext uri="{FF2B5EF4-FFF2-40B4-BE49-F238E27FC236}">
                <a16:creationId xmlns:a16="http://schemas.microsoft.com/office/drawing/2014/main" id="{B863C8C0-DC41-7847-9B25-7E2AA42904DE}"/>
              </a:ext>
            </a:extLst>
          </p:cNvPr>
          <p:cNvSpPr/>
          <p:nvPr/>
        </p:nvSpPr>
        <p:spPr>
          <a:xfrm>
            <a:off x="2722372" y="4530889"/>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59" name="Straight Connector 58">
            <a:extLst>
              <a:ext uri="{FF2B5EF4-FFF2-40B4-BE49-F238E27FC236}">
                <a16:creationId xmlns:a16="http://schemas.microsoft.com/office/drawing/2014/main" id="{F672BEE7-22C8-3440-A94C-86FEE2D914EB}"/>
              </a:ext>
            </a:extLst>
          </p:cNvPr>
          <p:cNvCxnSpPr>
            <a:cxnSpLocks/>
          </p:cNvCxnSpPr>
          <p:nvPr/>
        </p:nvCxnSpPr>
        <p:spPr>
          <a:xfrm>
            <a:off x="4599824" y="4054031"/>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3C0A876-26FF-FE44-AE26-C46093744537}"/>
              </a:ext>
            </a:extLst>
          </p:cNvPr>
          <p:cNvSpPr/>
          <p:nvPr/>
        </p:nvSpPr>
        <p:spPr>
          <a:xfrm>
            <a:off x="4557268" y="4549177"/>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61" name="Straight Connector 60">
            <a:extLst>
              <a:ext uri="{FF2B5EF4-FFF2-40B4-BE49-F238E27FC236}">
                <a16:creationId xmlns:a16="http://schemas.microsoft.com/office/drawing/2014/main" id="{C5FAE396-2A71-A44E-9BFF-4EED9830CE45}"/>
              </a:ext>
            </a:extLst>
          </p:cNvPr>
          <p:cNvCxnSpPr>
            <a:cxnSpLocks/>
          </p:cNvCxnSpPr>
          <p:nvPr/>
        </p:nvCxnSpPr>
        <p:spPr>
          <a:xfrm>
            <a:off x="6471296" y="4047935"/>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B81AD510-0093-7B4E-9EB3-BE7C41530951}"/>
              </a:ext>
            </a:extLst>
          </p:cNvPr>
          <p:cNvSpPr/>
          <p:nvPr/>
        </p:nvSpPr>
        <p:spPr>
          <a:xfrm>
            <a:off x="6440932" y="4543081"/>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63" name="Straight Connector 62">
            <a:extLst>
              <a:ext uri="{FF2B5EF4-FFF2-40B4-BE49-F238E27FC236}">
                <a16:creationId xmlns:a16="http://schemas.microsoft.com/office/drawing/2014/main" id="{B29AA839-4C9D-5641-9F72-6D1EC43053A4}"/>
              </a:ext>
            </a:extLst>
          </p:cNvPr>
          <p:cNvCxnSpPr>
            <a:cxnSpLocks/>
          </p:cNvCxnSpPr>
          <p:nvPr/>
        </p:nvCxnSpPr>
        <p:spPr>
          <a:xfrm>
            <a:off x="8269616" y="4054031"/>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3E012E4-50B4-4146-8878-AD8C90F653B8}"/>
              </a:ext>
            </a:extLst>
          </p:cNvPr>
          <p:cNvSpPr/>
          <p:nvPr/>
        </p:nvSpPr>
        <p:spPr>
          <a:xfrm>
            <a:off x="8227060" y="4549177"/>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65" name="Straight Connector 64">
            <a:extLst>
              <a:ext uri="{FF2B5EF4-FFF2-40B4-BE49-F238E27FC236}">
                <a16:creationId xmlns:a16="http://schemas.microsoft.com/office/drawing/2014/main" id="{67CC30D4-BC73-5048-99C3-6C63B6833C49}"/>
              </a:ext>
            </a:extLst>
          </p:cNvPr>
          <p:cNvCxnSpPr>
            <a:cxnSpLocks/>
          </p:cNvCxnSpPr>
          <p:nvPr/>
        </p:nvCxnSpPr>
        <p:spPr>
          <a:xfrm>
            <a:off x="9994784" y="3999167"/>
            <a:ext cx="0" cy="50551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B0996DF-792F-A54D-A7BB-A68197C15EFA}"/>
              </a:ext>
            </a:extLst>
          </p:cNvPr>
          <p:cNvSpPr/>
          <p:nvPr/>
        </p:nvSpPr>
        <p:spPr>
          <a:xfrm>
            <a:off x="9964420" y="4494313"/>
            <a:ext cx="85344" cy="853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8" name="Rectangle 57">
            <a:extLst>
              <a:ext uri="{FF2B5EF4-FFF2-40B4-BE49-F238E27FC236}">
                <a16:creationId xmlns:a16="http://schemas.microsoft.com/office/drawing/2014/main" id="{ECE0C11E-E614-F943-BAEB-B02F1C8FF664}"/>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Title 1">
            <a:extLst>
              <a:ext uri="{FF2B5EF4-FFF2-40B4-BE49-F238E27FC236}">
                <a16:creationId xmlns:a16="http://schemas.microsoft.com/office/drawing/2014/main" id="{8EAE031A-D9B9-224C-AC86-4094E36D6B2C}"/>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3: Customer Journey - How It Works</a:t>
            </a:r>
          </a:p>
        </p:txBody>
      </p:sp>
      <p:pic>
        <p:nvPicPr>
          <p:cNvPr id="54" name="Picture 53" descr="A picture containing logo&#10;&#10;Description automatically generated">
            <a:extLst>
              <a:ext uri="{FF2B5EF4-FFF2-40B4-BE49-F238E27FC236}">
                <a16:creationId xmlns:a16="http://schemas.microsoft.com/office/drawing/2014/main" id="{2D71911F-08D9-B84F-8ACC-A296DF46A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3" name="Slide Number Placeholder 2">
            <a:extLst>
              <a:ext uri="{FF2B5EF4-FFF2-40B4-BE49-F238E27FC236}">
                <a16:creationId xmlns:a16="http://schemas.microsoft.com/office/drawing/2014/main" id="{54EE47AD-DE3F-AB47-BDF1-CFA24FCA9C33}"/>
              </a:ext>
            </a:extLst>
          </p:cNvPr>
          <p:cNvSpPr>
            <a:spLocks noGrp="1"/>
          </p:cNvSpPr>
          <p:nvPr>
            <p:ph type="sldNum" sz="quarter" idx="12"/>
          </p:nvPr>
        </p:nvSpPr>
        <p:spPr/>
        <p:txBody>
          <a:bodyPr/>
          <a:lstStyle/>
          <a:p>
            <a:fld id="{3AB4A909-B946-A548-B227-958A73D4D5B9}" type="slidenum">
              <a:rPr lang="en-US" smtClean="0"/>
              <a:t>24</a:t>
            </a:fld>
            <a:endParaRPr lang="en-US" dirty="0"/>
          </a:p>
        </p:txBody>
      </p:sp>
      <p:sp>
        <p:nvSpPr>
          <p:cNvPr id="55" name="Slide Number Placeholder 5">
            <a:extLst>
              <a:ext uri="{FF2B5EF4-FFF2-40B4-BE49-F238E27FC236}">
                <a16:creationId xmlns:a16="http://schemas.microsoft.com/office/drawing/2014/main" id="{57D8A15B-90E9-40E7-AD72-B97150F59DBF}"/>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24</a:t>
            </a:fld>
            <a:endParaRPr lang="en-US" dirty="0"/>
          </a:p>
        </p:txBody>
      </p:sp>
    </p:spTree>
    <p:extLst>
      <p:ext uri="{BB962C8B-B14F-4D97-AF65-F5344CB8AC3E}">
        <p14:creationId xmlns:p14="http://schemas.microsoft.com/office/powerpoint/2010/main" val="295209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4: Product Use</a:t>
            </a:r>
          </a:p>
        </p:txBody>
      </p:sp>
      <p:pic>
        <p:nvPicPr>
          <p:cNvPr id="2" name="Picture 1">
            <a:extLst>
              <a:ext uri="{FF2B5EF4-FFF2-40B4-BE49-F238E27FC236}">
                <a16:creationId xmlns:a16="http://schemas.microsoft.com/office/drawing/2014/main" id="{4FED059D-9334-5242-974E-78E2FFDBDB7A}"/>
              </a:ext>
            </a:extLst>
          </p:cNvPr>
          <p:cNvPicPr>
            <a:picLocks noChangeAspect="1"/>
          </p:cNvPicPr>
          <p:nvPr/>
        </p:nvPicPr>
        <p:blipFill>
          <a:blip r:embed="rId3"/>
          <a:stretch>
            <a:fillRect/>
          </a:stretch>
        </p:blipFill>
        <p:spPr>
          <a:xfrm>
            <a:off x="832842" y="1828927"/>
            <a:ext cx="3489131" cy="4796667"/>
          </a:xfrm>
          <a:prstGeom prst="rect">
            <a:avLst/>
          </a:prstGeom>
          <a:ln>
            <a:solidFill>
              <a:schemeClr val="tx2"/>
            </a:solidFill>
          </a:ln>
        </p:spPr>
      </p:pic>
      <p:pic>
        <p:nvPicPr>
          <p:cNvPr id="3" name="Picture 2">
            <a:extLst>
              <a:ext uri="{FF2B5EF4-FFF2-40B4-BE49-F238E27FC236}">
                <a16:creationId xmlns:a16="http://schemas.microsoft.com/office/drawing/2014/main" id="{86BEC5F8-F630-6247-B5FD-06AC5F0AA280}"/>
              </a:ext>
            </a:extLst>
          </p:cNvPr>
          <p:cNvPicPr>
            <a:picLocks noChangeAspect="1"/>
          </p:cNvPicPr>
          <p:nvPr/>
        </p:nvPicPr>
        <p:blipFill>
          <a:blip r:embed="rId4"/>
          <a:stretch>
            <a:fillRect/>
          </a:stretch>
        </p:blipFill>
        <p:spPr>
          <a:xfrm>
            <a:off x="4580632" y="1828927"/>
            <a:ext cx="2980645" cy="4796667"/>
          </a:xfrm>
          <a:prstGeom prst="rect">
            <a:avLst/>
          </a:prstGeom>
          <a:ln>
            <a:solidFill>
              <a:schemeClr val="tx2"/>
            </a:solidFill>
          </a:ln>
        </p:spPr>
      </p:pic>
      <p:sp>
        <p:nvSpPr>
          <p:cNvPr id="5" name="TextBox 4">
            <a:extLst>
              <a:ext uri="{FF2B5EF4-FFF2-40B4-BE49-F238E27FC236}">
                <a16:creationId xmlns:a16="http://schemas.microsoft.com/office/drawing/2014/main" id="{AB974237-2BED-004F-A0FF-0F0DC7998D05}"/>
              </a:ext>
            </a:extLst>
          </p:cNvPr>
          <p:cNvSpPr txBox="1"/>
          <p:nvPr/>
        </p:nvSpPr>
        <p:spPr>
          <a:xfrm>
            <a:off x="1384391" y="1489901"/>
            <a:ext cx="2732948" cy="369332"/>
          </a:xfrm>
          <a:prstGeom prst="rect">
            <a:avLst/>
          </a:prstGeom>
          <a:noFill/>
        </p:spPr>
        <p:txBody>
          <a:bodyPr wrap="square" rtlCol="0">
            <a:spAutoFit/>
          </a:bodyPr>
          <a:lstStyle/>
          <a:p>
            <a:r>
              <a:rPr lang="en-US" b="1" dirty="0">
                <a:solidFill>
                  <a:srgbClr val="3F9996"/>
                </a:solidFill>
                <a:latin typeface="+mj-lt"/>
              </a:rPr>
              <a:t>1. Enter your barcode</a:t>
            </a:r>
          </a:p>
        </p:txBody>
      </p:sp>
      <p:sp>
        <p:nvSpPr>
          <p:cNvPr id="12" name="TextBox 11">
            <a:extLst>
              <a:ext uri="{FF2B5EF4-FFF2-40B4-BE49-F238E27FC236}">
                <a16:creationId xmlns:a16="http://schemas.microsoft.com/office/drawing/2014/main" id="{FAFF0544-85FA-AD44-BBBA-95480FA9706D}"/>
              </a:ext>
            </a:extLst>
          </p:cNvPr>
          <p:cNvSpPr txBox="1"/>
          <p:nvPr/>
        </p:nvSpPr>
        <p:spPr>
          <a:xfrm>
            <a:off x="4900582" y="1489901"/>
            <a:ext cx="2649406" cy="369332"/>
          </a:xfrm>
          <a:prstGeom prst="rect">
            <a:avLst/>
          </a:prstGeom>
          <a:noFill/>
        </p:spPr>
        <p:txBody>
          <a:bodyPr wrap="square" rtlCol="0">
            <a:spAutoFit/>
          </a:bodyPr>
          <a:lstStyle/>
          <a:p>
            <a:r>
              <a:rPr lang="en-US" b="1" dirty="0">
                <a:solidFill>
                  <a:srgbClr val="3F9996"/>
                </a:solidFill>
                <a:latin typeface="+mj-lt"/>
              </a:rPr>
              <a:t>2. Submit your details</a:t>
            </a:r>
          </a:p>
        </p:txBody>
      </p:sp>
      <p:sp>
        <p:nvSpPr>
          <p:cNvPr id="13" name="TextBox 12">
            <a:extLst>
              <a:ext uri="{FF2B5EF4-FFF2-40B4-BE49-F238E27FC236}">
                <a16:creationId xmlns:a16="http://schemas.microsoft.com/office/drawing/2014/main" id="{E5C746B1-01AC-EB41-9F80-59A460A17683}"/>
              </a:ext>
            </a:extLst>
          </p:cNvPr>
          <p:cNvSpPr txBox="1"/>
          <p:nvPr/>
        </p:nvSpPr>
        <p:spPr>
          <a:xfrm>
            <a:off x="8069316" y="1513716"/>
            <a:ext cx="2980644" cy="369332"/>
          </a:xfrm>
          <a:prstGeom prst="rect">
            <a:avLst/>
          </a:prstGeom>
          <a:noFill/>
        </p:spPr>
        <p:txBody>
          <a:bodyPr wrap="square" rtlCol="0">
            <a:spAutoFit/>
          </a:bodyPr>
          <a:lstStyle/>
          <a:p>
            <a:r>
              <a:rPr lang="en-US" b="1" dirty="0">
                <a:solidFill>
                  <a:srgbClr val="3F9996"/>
                </a:solidFill>
                <a:latin typeface="+mj-lt"/>
              </a:rPr>
              <a:t>3. Wait for your user details</a:t>
            </a:r>
          </a:p>
        </p:txBody>
      </p:sp>
      <p:sp>
        <p:nvSpPr>
          <p:cNvPr id="6" name="Rectangle 5">
            <a:extLst>
              <a:ext uri="{FF2B5EF4-FFF2-40B4-BE49-F238E27FC236}">
                <a16:creationId xmlns:a16="http://schemas.microsoft.com/office/drawing/2014/main" id="{7EE68F5C-94CB-314B-A602-2B16550C7CD9}"/>
              </a:ext>
            </a:extLst>
          </p:cNvPr>
          <p:cNvSpPr/>
          <p:nvPr/>
        </p:nvSpPr>
        <p:spPr>
          <a:xfrm>
            <a:off x="719567" y="1088842"/>
            <a:ext cx="6110210" cy="369332"/>
          </a:xfrm>
          <a:prstGeom prst="rect">
            <a:avLst/>
          </a:prstGeom>
        </p:spPr>
        <p:txBody>
          <a:bodyPr wrap="square">
            <a:spAutoFit/>
          </a:bodyPr>
          <a:lstStyle/>
          <a:p>
            <a:r>
              <a:rPr lang="en-US" dirty="0">
                <a:solidFill>
                  <a:schemeClr val="tx2"/>
                </a:solidFill>
                <a:latin typeface="+mj-lt"/>
              </a:rPr>
              <a:t>Kit registration is completed via website </a:t>
            </a:r>
            <a:r>
              <a:rPr lang="en-US" i="1" dirty="0">
                <a:solidFill>
                  <a:schemeClr val="tx2"/>
                </a:solidFill>
                <a:latin typeface="+mj-lt"/>
              </a:rPr>
              <a:t>(App in development)</a:t>
            </a:r>
            <a:endParaRPr lang="en-US" i="1" dirty="0">
              <a:latin typeface="+mj-lt"/>
            </a:endParaRPr>
          </a:p>
        </p:txBody>
      </p:sp>
      <p:pic>
        <p:nvPicPr>
          <p:cNvPr id="14" name="Picture 13" descr="A picture containing logo&#10;&#10;Description automatically generated">
            <a:extLst>
              <a:ext uri="{FF2B5EF4-FFF2-40B4-BE49-F238E27FC236}">
                <a16:creationId xmlns:a16="http://schemas.microsoft.com/office/drawing/2014/main" id="{BDE39304-DAE2-AE4B-B70C-83B9DFE07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6" name="Slide Number Placeholder 5">
            <a:extLst>
              <a:ext uri="{FF2B5EF4-FFF2-40B4-BE49-F238E27FC236}">
                <a16:creationId xmlns:a16="http://schemas.microsoft.com/office/drawing/2014/main" id="{AEC381C4-6162-42B2-9D85-E871E3D3B0E8}"/>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25</a:t>
            </a:fld>
            <a:endParaRPr lang="en-US" dirty="0"/>
          </a:p>
        </p:txBody>
      </p:sp>
      <p:pic>
        <p:nvPicPr>
          <p:cNvPr id="10" name="Picture 9" descr="Text&#10;&#10;Description automatically generated">
            <a:extLst>
              <a:ext uri="{FF2B5EF4-FFF2-40B4-BE49-F238E27FC236}">
                <a16:creationId xmlns:a16="http://schemas.microsoft.com/office/drawing/2014/main" id="{F0B636C8-C87B-48E3-9023-5F49333C1E2C}"/>
              </a:ext>
            </a:extLst>
          </p:cNvPr>
          <p:cNvPicPr>
            <a:picLocks noChangeAspect="1"/>
          </p:cNvPicPr>
          <p:nvPr/>
        </p:nvPicPr>
        <p:blipFill>
          <a:blip r:embed="rId6"/>
          <a:stretch>
            <a:fillRect/>
          </a:stretch>
        </p:blipFill>
        <p:spPr>
          <a:xfrm>
            <a:off x="7997300" y="1828927"/>
            <a:ext cx="3492719" cy="1779885"/>
          </a:xfrm>
          <a:prstGeom prst="rect">
            <a:avLst/>
          </a:prstGeom>
        </p:spPr>
      </p:pic>
    </p:spTree>
    <p:extLst>
      <p:ext uri="{BB962C8B-B14F-4D97-AF65-F5344CB8AC3E}">
        <p14:creationId xmlns:p14="http://schemas.microsoft.com/office/powerpoint/2010/main" val="220034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5: Customer Results</a:t>
            </a:r>
          </a:p>
        </p:txBody>
      </p:sp>
      <p:grpSp>
        <p:nvGrpSpPr>
          <p:cNvPr id="13" name="Group 12">
            <a:extLst>
              <a:ext uri="{FF2B5EF4-FFF2-40B4-BE49-F238E27FC236}">
                <a16:creationId xmlns:a16="http://schemas.microsoft.com/office/drawing/2014/main" id="{A3F7F1B4-38AC-2746-B994-46DB5A4361DB}"/>
              </a:ext>
            </a:extLst>
          </p:cNvPr>
          <p:cNvGrpSpPr/>
          <p:nvPr/>
        </p:nvGrpSpPr>
        <p:grpSpPr>
          <a:xfrm>
            <a:off x="532390" y="3106802"/>
            <a:ext cx="6591704" cy="3141566"/>
            <a:chOff x="532390" y="3081402"/>
            <a:chExt cx="6591704" cy="3141566"/>
          </a:xfrm>
        </p:grpSpPr>
        <p:pic>
          <p:nvPicPr>
            <p:cNvPr id="4" name="Picture 3">
              <a:extLst>
                <a:ext uri="{FF2B5EF4-FFF2-40B4-BE49-F238E27FC236}">
                  <a16:creationId xmlns:a16="http://schemas.microsoft.com/office/drawing/2014/main" id="{A16EAA8D-6A79-984F-BEA7-C207F00C3AC7}"/>
                </a:ext>
              </a:extLst>
            </p:cNvPr>
            <p:cNvPicPr>
              <a:picLocks noChangeAspect="1"/>
            </p:cNvPicPr>
            <p:nvPr/>
          </p:nvPicPr>
          <p:blipFill rotWithShape="1">
            <a:blip r:embed="rId3"/>
            <a:srcRect t="13011"/>
            <a:stretch/>
          </p:blipFill>
          <p:spPr>
            <a:xfrm>
              <a:off x="532390" y="3081402"/>
              <a:ext cx="6591704" cy="3141566"/>
            </a:xfrm>
            <a:prstGeom prst="rect">
              <a:avLst/>
            </a:prstGeom>
          </p:spPr>
        </p:pic>
        <p:sp>
          <p:nvSpPr>
            <p:cNvPr id="5" name="TextBox 4">
              <a:extLst>
                <a:ext uri="{FF2B5EF4-FFF2-40B4-BE49-F238E27FC236}">
                  <a16:creationId xmlns:a16="http://schemas.microsoft.com/office/drawing/2014/main" id="{1EFF4A26-4A6C-9D4B-9046-C1981F099463}"/>
                </a:ext>
              </a:extLst>
            </p:cNvPr>
            <p:cNvSpPr txBox="1"/>
            <p:nvPr/>
          </p:nvSpPr>
          <p:spPr>
            <a:xfrm>
              <a:off x="1238683" y="4049451"/>
              <a:ext cx="884804" cy="246221"/>
            </a:xfrm>
            <a:prstGeom prst="rect">
              <a:avLst/>
            </a:prstGeom>
            <a:solidFill>
              <a:schemeClr val="tx2"/>
            </a:solidFill>
            <a:ln>
              <a:noFill/>
            </a:ln>
          </p:spPr>
          <p:txBody>
            <a:bodyPr wrap="square" rtlCol="0">
              <a:spAutoFit/>
            </a:bodyPr>
            <a:lstStyle/>
            <a:p>
              <a:r>
                <a:rPr lang="en-US" sz="1000" dirty="0">
                  <a:solidFill>
                    <a:schemeClr val="bg1"/>
                  </a:solidFill>
                  <a:latin typeface="+mj-lt"/>
                </a:rPr>
                <a:t>Joe Bloggs</a:t>
              </a:r>
            </a:p>
          </p:txBody>
        </p:sp>
      </p:grpSp>
      <p:pic>
        <p:nvPicPr>
          <p:cNvPr id="6" name="Picture 5">
            <a:extLst>
              <a:ext uri="{FF2B5EF4-FFF2-40B4-BE49-F238E27FC236}">
                <a16:creationId xmlns:a16="http://schemas.microsoft.com/office/drawing/2014/main" id="{65AFB986-7961-BE44-A07B-2FC07B0CA732}"/>
              </a:ext>
            </a:extLst>
          </p:cNvPr>
          <p:cNvPicPr>
            <a:picLocks noChangeAspect="1"/>
          </p:cNvPicPr>
          <p:nvPr/>
        </p:nvPicPr>
        <p:blipFill rotWithShape="1">
          <a:blip r:embed="rId4"/>
          <a:srcRect b="15154"/>
          <a:stretch/>
        </p:blipFill>
        <p:spPr>
          <a:xfrm>
            <a:off x="5605879" y="5422900"/>
            <a:ext cx="1392955" cy="1266870"/>
          </a:xfrm>
          <a:prstGeom prst="rect">
            <a:avLst/>
          </a:prstGeom>
        </p:spPr>
      </p:pic>
      <p:pic>
        <p:nvPicPr>
          <p:cNvPr id="7" name="Picture 6">
            <a:extLst>
              <a:ext uri="{FF2B5EF4-FFF2-40B4-BE49-F238E27FC236}">
                <a16:creationId xmlns:a16="http://schemas.microsoft.com/office/drawing/2014/main" id="{FA2C96B1-34FB-B64F-B306-41FB39843939}"/>
              </a:ext>
            </a:extLst>
          </p:cNvPr>
          <p:cNvPicPr>
            <a:picLocks noChangeAspect="1"/>
          </p:cNvPicPr>
          <p:nvPr/>
        </p:nvPicPr>
        <p:blipFill>
          <a:blip r:embed="rId5"/>
          <a:stretch>
            <a:fillRect/>
          </a:stretch>
        </p:blipFill>
        <p:spPr>
          <a:xfrm>
            <a:off x="4911008" y="1106010"/>
            <a:ext cx="6748602" cy="2571908"/>
          </a:xfrm>
          <a:prstGeom prst="rect">
            <a:avLst/>
          </a:prstGeom>
        </p:spPr>
      </p:pic>
      <p:pic>
        <p:nvPicPr>
          <p:cNvPr id="10" name="Picture 9">
            <a:extLst>
              <a:ext uri="{FF2B5EF4-FFF2-40B4-BE49-F238E27FC236}">
                <a16:creationId xmlns:a16="http://schemas.microsoft.com/office/drawing/2014/main" id="{EEAB1874-53C5-274B-AC50-8C967FF26B0D}"/>
              </a:ext>
            </a:extLst>
          </p:cNvPr>
          <p:cNvPicPr>
            <a:picLocks noChangeAspect="1"/>
          </p:cNvPicPr>
          <p:nvPr/>
        </p:nvPicPr>
        <p:blipFill>
          <a:blip r:embed="rId6"/>
          <a:stretch>
            <a:fillRect/>
          </a:stretch>
        </p:blipFill>
        <p:spPr>
          <a:xfrm>
            <a:off x="1263735" y="1016455"/>
            <a:ext cx="3547629" cy="2107745"/>
          </a:xfrm>
          <a:prstGeom prst="rect">
            <a:avLst/>
          </a:prstGeom>
        </p:spPr>
      </p:pic>
      <p:pic>
        <p:nvPicPr>
          <p:cNvPr id="12" name="Picture 11">
            <a:extLst>
              <a:ext uri="{FF2B5EF4-FFF2-40B4-BE49-F238E27FC236}">
                <a16:creationId xmlns:a16="http://schemas.microsoft.com/office/drawing/2014/main" id="{832FD3BA-C981-4E4F-8C4B-C2994B8C7E86}"/>
              </a:ext>
            </a:extLst>
          </p:cNvPr>
          <p:cNvPicPr>
            <a:picLocks noChangeAspect="1"/>
          </p:cNvPicPr>
          <p:nvPr/>
        </p:nvPicPr>
        <p:blipFill>
          <a:blip r:embed="rId7"/>
          <a:stretch>
            <a:fillRect/>
          </a:stretch>
        </p:blipFill>
        <p:spPr>
          <a:xfrm>
            <a:off x="7196976" y="3750401"/>
            <a:ext cx="4806545" cy="1965129"/>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1067F32D-77BB-0F4C-8507-5128D25A78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5" name="Slide Number Placeholder 5">
            <a:extLst>
              <a:ext uri="{FF2B5EF4-FFF2-40B4-BE49-F238E27FC236}">
                <a16:creationId xmlns:a16="http://schemas.microsoft.com/office/drawing/2014/main" id="{897AC3AD-EB08-4AF1-82F3-9FEA4694D06E}"/>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26</a:t>
            </a:fld>
            <a:endParaRPr lang="en-US" dirty="0"/>
          </a:p>
        </p:txBody>
      </p:sp>
    </p:spTree>
    <p:extLst>
      <p:ext uri="{BB962C8B-B14F-4D97-AF65-F5344CB8AC3E}">
        <p14:creationId xmlns:p14="http://schemas.microsoft.com/office/powerpoint/2010/main" val="1871856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6: Financial History</a:t>
            </a: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Rectangle 3">
            <a:extLst>
              <a:ext uri="{FF2B5EF4-FFF2-40B4-BE49-F238E27FC236}">
                <a16:creationId xmlns:a16="http://schemas.microsoft.com/office/drawing/2014/main" id="{1C865AC0-8F54-FD46-A0A6-3DD3C8996788}"/>
              </a:ext>
            </a:extLst>
          </p:cNvPr>
          <p:cNvSpPr/>
          <p:nvPr/>
        </p:nvSpPr>
        <p:spPr>
          <a:xfrm>
            <a:off x="5097020" y="6275297"/>
            <a:ext cx="377657" cy="50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64268313-5A5B-40E0-B3D2-8956D777F36F}"/>
              </a:ext>
            </a:extLst>
          </p:cNvPr>
          <p:cNvGraphicFramePr>
            <a:graphicFrameLocks noGrp="1"/>
          </p:cNvGraphicFramePr>
          <p:nvPr>
            <p:extLst>
              <p:ext uri="{D42A27DB-BD31-4B8C-83A1-F6EECF244321}">
                <p14:modId xmlns:p14="http://schemas.microsoft.com/office/powerpoint/2010/main" val="135065568"/>
              </p:ext>
            </p:extLst>
          </p:nvPr>
        </p:nvGraphicFramePr>
        <p:xfrm>
          <a:off x="1245108" y="1213739"/>
          <a:ext cx="4850892" cy="5148477"/>
        </p:xfrm>
        <a:graphic>
          <a:graphicData uri="http://schemas.openxmlformats.org/drawingml/2006/table">
            <a:tbl>
              <a:tblPr>
                <a:tableStyleId>{C083E6E3-FA7D-4D7B-A595-EF9225AFEA82}</a:tableStyleId>
              </a:tblPr>
              <a:tblGrid>
                <a:gridCol w="2150892">
                  <a:extLst>
                    <a:ext uri="{9D8B030D-6E8A-4147-A177-3AD203B41FA5}">
                      <a16:colId xmlns:a16="http://schemas.microsoft.com/office/drawing/2014/main" val="481747547"/>
                    </a:ext>
                  </a:extLst>
                </a:gridCol>
                <a:gridCol w="900000">
                  <a:extLst>
                    <a:ext uri="{9D8B030D-6E8A-4147-A177-3AD203B41FA5}">
                      <a16:colId xmlns:a16="http://schemas.microsoft.com/office/drawing/2014/main" val="1658866403"/>
                    </a:ext>
                  </a:extLst>
                </a:gridCol>
                <a:gridCol w="900000">
                  <a:extLst>
                    <a:ext uri="{9D8B030D-6E8A-4147-A177-3AD203B41FA5}">
                      <a16:colId xmlns:a16="http://schemas.microsoft.com/office/drawing/2014/main" val="2564170056"/>
                    </a:ext>
                  </a:extLst>
                </a:gridCol>
                <a:gridCol w="900000">
                  <a:extLst>
                    <a:ext uri="{9D8B030D-6E8A-4147-A177-3AD203B41FA5}">
                      <a16:colId xmlns:a16="http://schemas.microsoft.com/office/drawing/2014/main" val="1851433528"/>
                    </a:ext>
                  </a:extLst>
                </a:gridCol>
              </a:tblGrid>
              <a:tr h="273644">
                <a:tc>
                  <a:txBody>
                    <a:bodyPr/>
                    <a:lstStyle/>
                    <a:p>
                      <a:pPr algn="l" fontAlgn="b"/>
                      <a:r>
                        <a:rPr lang="en-GB" sz="1400" b="0" i="0" u="none" strike="noStrike" dirty="0">
                          <a:solidFill>
                            <a:srgbClr val="000000"/>
                          </a:solidFill>
                          <a:effectLst/>
                          <a:latin typeface="+mn-lt"/>
                        </a:rPr>
                        <a:t>£’000</a:t>
                      </a:r>
                    </a:p>
                  </a:txBody>
                  <a:tcPr marL="9525" marR="9525" marT="9525" marB="0" anchor="b"/>
                </a:tc>
                <a:tc>
                  <a:txBody>
                    <a:bodyPr/>
                    <a:lstStyle/>
                    <a:p>
                      <a:pPr algn="r" fontAlgn="b"/>
                      <a:r>
                        <a:rPr lang="en-GB" sz="1400" u="none" strike="noStrike" dirty="0">
                          <a:effectLst/>
                        </a:rPr>
                        <a:t>2018</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2019</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2020*</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35903184"/>
                  </a:ext>
                </a:extLst>
              </a:tr>
              <a:tr h="273644">
                <a:tc>
                  <a:txBody>
                    <a:bodyPr/>
                    <a:lstStyle/>
                    <a:p>
                      <a:pPr algn="l" fontAlgn="b"/>
                      <a:r>
                        <a:rPr lang="en-GB" sz="1400" u="none" strike="noStrike" dirty="0">
                          <a:effectLst/>
                        </a:rPr>
                        <a:t>Sales</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4.8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32.0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54.7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760757152"/>
                  </a:ext>
                </a:extLst>
              </a:tr>
              <a:tr h="273644">
                <a:tc>
                  <a:txBody>
                    <a:bodyPr/>
                    <a:lstStyle/>
                    <a:p>
                      <a:pPr algn="l" fontAlgn="b"/>
                      <a:r>
                        <a:rPr lang="en-GB" sz="1400" u="none" strike="noStrike" dirty="0">
                          <a:effectLst/>
                        </a:rPr>
                        <a:t>Cost of sales</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-75.3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-77.1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-246.5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1789277"/>
                  </a:ext>
                </a:extLst>
              </a:tr>
              <a:tr h="273644">
                <a:tc>
                  <a:txBody>
                    <a:bodyPr/>
                    <a:lstStyle/>
                    <a:p>
                      <a:pPr algn="l" fontAlgn="b"/>
                      <a:r>
                        <a:rPr lang="en-GB" sz="1400" u="none" strike="noStrike" dirty="0">
                          <a:effectLst/>
                        </a:rPr>
                        <a:t>Gross Margin</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-70.4</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-45.1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-191.8</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868559015"/>
                  </a:ext>
                </a:extLst>
              </a:tr>
              <a:tr h="273644">
                <a:tc>
                  <a:txBody>
                    <a:bodyPr/>
                    <a:lstStyle/>
                    <a:p>
                      <a:pPr algn="l" fontAlgn="b"/>
                      <a:r>
                        <a:rPr lang="en-GB" sz="1400" u="none" strike="noStrike" dirty="0">
                          <a:effectLst/>
                        </a:rPr>
                        <a:t>Operations</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487.9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418.0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152.9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351265702"/>
                  </a:ext>
                </a:extLst>
              </a:tr>
              <a:tr h="273644">
                <a:tc>
                  <a:txBody>
                    <a:bodyPr/>
                    <a:lstStyle/>
                    <a:p>
                      <a:pPr algn="l" fontAlgn="b"/>
                      <a:r>
                        <a:rPr lang="en-GB" sz="1400" u="none" strike="noStrike" dirty="0">
                          <a:effectLst/>
                        </a:rPr>
                        <a:t>Gross Profit</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-558.3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-463.1</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-344.7</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112039259"/>
                  </a:ext>
                </a:extLst>
              </a:tr>
              <a:tr h="273644">
                <a:tc>
                  <a:txBody>
                    <a:bodyPr/>
                    <a:lstStyle/>
                    <a:p>
                      <a:pPr algn="l" fontAlgn="b"/>
                      <a:r>
                        <a:rPr lang="en-GB" sz="1400" u="none" strike="noStrike" dirty="0">
                          <a:effectLst/>
                        </a:rPr>
                        <a:t>R&amp;D</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564.8 </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223.0 </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535.0 </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831425126"/>
                  </a:ext>
                </a:extLst>
              </a:tr>
              <a:tr h="273644">
                <a:tc>
                  <a:txBody>
                    <a:bodyPr/>
                    <a:lstStyle/>
                    <a:p>
                      <a:pPr algn="l" fontAlgn="b"/>
                      <a:r>
                        <a:rPr lang="en-GB" sz="1400" u="none" strike="noStrike" dirty="0">
                          <a:effectLst/>
                        </a:rPr>
                        <a:t>Sales and marketing</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216.9 </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588.2 </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448.1 </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38881495"/>
                  </a:ext>
                </a:extLst>
              </a:tr>
              <a:tr h="273644">
                <a:tc>
                  <a:txBody>
                    <a:bodyPr/>
                    <a:lstStyle/>
                    <a:p>
                      <a:pPr algn="l" fontAlgn="b"/>
                      <a:r>
                        <a:rPr lang="en-GB" sz="1400" u="none" strike="noStrike" dirty="0">
                          <a:effectLst/>
                        </a:rPr>
                        <a:t>Administration</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1,065.7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749.6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733.2</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02344024"/>
                  </a:ext>
                </a:extLst>
              </a:tr>
              <a:tr h="273644">
                <a:tc>
                  <a:txBody>
                    <a:bodyPr/>
                    <a:lstStyle/>
                    <a:p>
                      <a:pPr algn="l" fontAlgn="b"/>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1,847.5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1,560.8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1,716.2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02457786"/>
                  </a:ext>
                </a:extLst>
              </a:tr>
              <a:tr h="273644">
                <a:tc>
                  <a:txBody>
                    <a:bodyPr/>
                    <a:lstStyle/>
                    <a:p>
                      <a:pPr algn="l" fontAlgn="b"/>
                      <a:r>
                        <a:rPr lang="en-GB" sz="1400" u="none" strike="noStrike" dirty="0">
                          <a:effectLst/>
                        </a:rPr>
                        <a:t>Operating Profit</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-2,405.8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-2,023.9</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-2,060.9</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759275185"/>
                  </a:ext>
                </a:extLst>
              </a:tr>
              <a:tr h="273644">
                <a:tc>
                  <a:txBody>
                    <a:bodyPr/>
                    <a:lstStyle/>
                    <a:p>
                      <a:pPr algn="l" fontAlgn="b"/>
                      <a:r>
                        <a:rPr lang="en-GB" sz="1400" u="none" strike="noStrike" dirty="0">
                          <a:effectLst/>
                        </a:rPr>
                        <a:t>PLC</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460.0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471.0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485.4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930359191"/>
                  </a:ext>
                </a:extLst>
              </a:tr>
              <a:tr h="273644">
                <a:tc>
                  <a:txBody>
                    <a:bodyPr/>
                    <a:lstStyle/>
                    <a:p>
                      <a:pPr algn="l" fontAlgn="b"/>
                      <a:r>
                        <a:rPr lang="en-GB" sz="1400" u="none" strike="noStrike" dirty="0">
                          <a:effectLst/>
                        </a:rPr>
                        <a:t>Net profit</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-2,865.8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-2,494.9</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-2,546.3</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610790835"/>
                  </a:ext>
                </a:extLst>
              </a:tr>
              <a:tr h="273644">
                <a:tc>
                  <a:txBody>
                    <a:bodyPr/>
                    <a:lstStyle/>
                    <a:p>
                      <a:pPr algn="l" fontAlgn="b"/>
                      <a:r>
                        <a:rPr lang="en-GB" sz="1400" u="none" strike="noStrike" dirty="0">
                          <a:effectLst/>
                        </a:rPr>
                        <a:t>Depreciation</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338.1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236.0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u="none" strike="noStrike" dirty="0">
                          <a:effectLst/>
                        </a:rPr>
                        <a:t>157.2 </a:t>
                      </a:r>
                      <a:endParaRPr lang="en-GB" sz="1400" b="0" i="0" u="none" strike="noStrike" dirty="0">
                        <a:solidFill>
                          <a:srgbClr val="000000"/>
                        </a:solidFill>
                        <a:effectLst/>
                        <a:latin typeface="+mn-lt"/>
                      </a:endParaRP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91184667"/>
                  </a:ext>
                </a:extLst>
              </a:tr>
              <a:tr h="273644">
                <a:tc>
                  <a:txBody>
                    <a:bodyPr/>
                    <a:lstStyle/>
                    <a:p>
                      <a:pPr algn="l" fontAlgn="b"/>
                      <a:r>
                        <a:rPr lang="en-GB" sz="1400" u="none" strike="noStrike" dirty="0">
                          <a:effectLst/>
                        </a:rPr>
                        <a:t>EBITDA</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u="none" strike="noStrike" dirty="0">
                          <a:effectLst/>
                        </a:rPr>
                        <a:t>-2,527.7</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-2,258.9 </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u="none" strike="noStrike" dirty="0">
                          <a:effectLst/>
                        </a:rPr>
                        <a:t>-2,389.1</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2074032798"/>
                  </a:ext>
                </a:extLst>
              </a:tr>
              <a:tr h="211775">
                <a:tc>
                  <a:txBody>
                    <a:bodyPr/>
                    <a:lstStyle/>
                    <a:p>
                      <a:pPr algn="l" fontAlgn="b"/>
                      <a:endParaRPr lang="en-GB" sz="1400" b="0" i="0" u="none" strike="noStrike" dirty="0">
                        <a:solidFill>
                          <a:srgbClr val="000000"/>
                        </a:solidFill>
                        <a:effectLst/>
                        <a:latin typeface="+mn-lt"/>
                      </a:endParaRPr>
                    </a:p>
                  </a:txBody>
                  <a:tcPr marL="9525" marR="9525" marT="9525" marB="0" anchor="b"/>
                </a:tc>
                <a:tc>
                  <a:txBody>
                    <a:bodyPr/>
                    <a:lstStyle/>
                    <a:p>
                      <a:pPr algn="r" fontAlgn="b"/>
                      <a:endParaRPr lang="en-GB" sz="1400" b="0" i="0" u="none" strike="noStrike" dirty="0">
                        <a:solidFill>
                          <a:srgbClr val="000000"/>
                        </a:solidFill>
                        <a:effectLst/>
                        <a:latin typeface="+mn-lt"/>
                      </a:endParaRPr>
                    </a:p>
                  </a:txBody>
                  <a:tcPr marL="9525" marR="9525" marT="9525" marB="0" anchor="b"/>
                </a:tc>
                <a:tc>
                  <a:txBody>
                    <a:bodyPr/>
                    <a:lstStyle/>
                    <a:p>
                      <a:pPr algn="r" fontAlgn="b"/>
                      <a:endParaRPr lang="en-GB" sz="1400" b="0" i="0" u="none" strike="noStrike" dirty="0">
                        <a:solidFill>
                          <a:srgbClr val="000000"/>
                        </a:solidFill>
                        <a:effectLst/>
                        <a:latin typeface="+mn-lt"/>
                      </a:endParaRPr>
                    </a:p>
                  </a:txBody>
                  <a:tcPr marL="9525" marR="9525" marT="9525" marB="0" anchor="b"/>
                </a:tc>
                <a:tc>
                  <a:txBody>
                    <a:bodyPr/>
                    <a:lstStyle/>
                    <a:p>
                      <a:pPr algn="r" fontAlgn="b"/>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829287391"/>
                  </a:ext>
                </a:extLst>
              </a:tr>
              <a:tr h="273644">
                <a:tc>
                  <a:txBody>
                    <a:bodyPr/>
                    <a:lstStyle/>
                    <a:p>
                      <a:pPr algn="l" fontAlgn="b"/>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b="0" i="0" u="none" strike="noStrike" dirty="0">
                          <a:solidFill>
                            <a:srgbClr val="000000"/>
                          </a:solidFill>
                          <a:effectLst/>
                          <a:latin typeface="+mn-lt"/>
                        </a:rPr>
                        <a:t>2018</a:t>
                      </a: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mn-lt"/>
                        </a:rPr>
                        <a:t>2019</a:t>
                      </a:r>
                    </a:p>
                  </a:txBody>
                  <a:tcPr marL="9525" marR="9525" marT="9525" marB="0" anchor="b">
                    <a:lnB w="12700" cap="flat" cmpd="sng" algn="ctr">
                      <a:solidFill>
                        <a:schemeClr val="bg1">
                          <a:lumMod val="50000"/>
                        </a:schemeClr>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mn-lt"/>
                        </a:rPr>
                        <a:t>2020*</a:t>
                      </a:r>
                    </a:p>
                  </a:txBody>
                  <a:tcPr marL="9525" marR="9525" marT="9525" marB="0" anchor="b">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947720583"/>
                  </a:ext>
                </a:extLst>
              </a:tr>
              <a:tr h="273644">
                <a:tc>
                  <a:txBody>
                    <a:bodyPr/>
                    <a:lstStyle/>
                    <a:p>
                      <a:pPr algn="l" fontAlgn="b"/>
                      <a:r>
                        <a:rPr lang="en-GB" sz="1400" b="0" u="none" strike="noStrike" dirty="0">
                          <a:solidFill>
                            <a:srgbClr val="000000"/>
                          </a:solidFill>
                          <a:effectLst/>
                        </a:rPr>
                        <a:t>Cash balance</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b="0" u="none" strike="noStrike" dirty="0">
                          <a:solidFill>
                            <a:srgbClr val="000000"/>
                          </a:solidFill>
                          <a:effectLst/>
                        </a:rPr>
                        <a:t>£740</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b="0" u="none" strike="noStrike" dirty="0">
                          <a:solidFill>
                            <a:srgbClr val="000000"/>
                          </a:solidFill>
                          <a:effectLst/>
                        </a:rPr>
                        <a:t>£616</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tc>
                  <a:txBody>
                    <a:bodyPr/>
                    <a:lstStyle/>
                    <a:p>
                      <a:pPr algn="r" fontAlgn="b"/>
                      <a:r>
                        <a:rPr lang="en-GB" sz="1400" b="0" u="none" strike="noStrike" dirty="0">
                          <a:solidFill>
                            <a:srgbClr val="000000"/>
                          </a:solidFill>
                          <a:effectLst/>
                        </a:rPr>
                        <a:t>£461</a:t>
                      </a:r>
                      <a:endParaRPr lang="en-GB" sz="1400" b="0" i="0" u="none" strike="noStrike" dirty="0">
                        <a:solidFill>
                          <a:srgbClr val="000000"/>
                        </a:solidFill>
                        <a:effectLst/>
                        <a:latin typeface="+mn-lt"/>
                      </a:endParaRPr>
                    </a:p>
                  </a:txBody>
                  <a:tcPr marL="9525" marR="9525" marT="9525" marB="0" anchor="b">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698000557"/>
                  </a:ext>
                </a:extLst>
              </a:tr>
              <a:tr h="273644">
                <a:tc>
                  <a:txBody>
                    <a:bodyPr/>
                    <a:lstStyle/>
                    <a:p>
                      <a:pPr algn="l" fontAlgn="b"/>
                      <a:r>
                        <a:rPr lang="en-GB" sz="1400" b="0" u="none" strike="noStrike" dirty="0">
                          <a:solidFill>
                            <a:srgbClr val="000000"/>
                          </a:solidFill>
                          <a:effectLst/>
                        </a:rPr>
                        <a:t>Funds raised (net proceeds)</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b="0" u="none" strike="noStrike" dirty="0">
                          <a:solidFill>
                            <a:srgbClr val="000000"/>
                          </a:solidFill>
                          <a:effectLst/>
                        </a:rPr>
                        <a:t>£1.9m</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b="0" u="none" strike="noStrike" dirty="0">
                          <a:solidFill>
                            <a:srgbClr val="000000"/>
                          </a:solidFill>
                          <a:effectLst/>
                        </a:rPr>
                        <a:t>£2.2m</a:t>
                      </a:r>
                      <a:endParaRPr lang="en-GB" sz="1400" b="0" i="0" u="none" strike="noStrike" dirty="0">
                        <a:solidFill>
                          <a:srgbClr val="000000"/>
                        </a:solidFill>
                        <a:effectLst/>
                        <a:latin typeface="+mn-lt"/>
                      </a:endParaRPr>
                    </a:p>
                  </a:txBody>
                  <a:tcPr marL="9525" marR="9525" marT="9525" marB="0" anchor="b"/>
                </a:tc>
                <a:tc>
                  <a:txBody>
                    <a:bodyPr/>
                    <a:lstStyle/>
                    <a:p>
                      <a:pPr algn="r" fontAlgn="b"/>
                      <a:r>
                        <a:rPr lang="en-GB" sz="1400" b="0" u="none" strike="noStrike" dirty="0">
                          <a:solidFill>
                            <a:srgbClr val="000000"/>
                          </a:solidFill>
                          <a:effectLst/>
                        </a:rPr>
                        <a:t>£1.7m</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422777594"/>
                  </a:ext>
                </a:extLst>
              </a:tr>
            </a:tbl>
          </a:graphicData>
        </a:graphic>
      </p:graphicFrame>
      <p:graphicFrame>
        <p:nvGraphicFramePr>
          <p:cNvPr id="14" name="Chart 13">
            <a:extLst>
              <a:ext uri="{FF2B5EF4-FFF2-40B4-BE49-F238E27FC236}">
                <a16:creationId xmlns:a16="http://schemas.microsoft.com/office/drawing/2014/main" id="{ED9F18E4-31E5-4C82-B2D7-3FBCDA9B4FBA}"/>
              </a:ext>
            </a:extLst>
          </p:cNvPr>
          <p:cNvGraphicFramePr/>
          <p:nvPr>
            <p:extLst>
              <p:ext uri="{D42A27DB-BD31-4B8C-83A1-F6EECF244321}">
                <p14:modId xmlns:p14="http://schemas.microsoft.com/office/powerpoint/2010/main" val="2876087001"/>
              </p:ext>
            </p:extLst>
          </p:nvPr>
        </p:nvGraphicFramePr>
        <p:xfrm>
          <a:off x="7346892" y="1676400"/>
          <a:ext cx="3600000" cy="358063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3EE4113-739F-47A5-A1C3-174D9B2FA68D}"/>
              </a:ext>
            </a:extLst>
          </p:cNvPr>
          <p:cNvSpPr txBox="1"/>
          <p:nvPr/>
        </p:nvSpPr>
        <p:spPr>
          <a:xfrm>
            <a:off x="995680" y="6512560"/>
            <a:ext cx="4389120" cy="230832"/>
          </a:xfrm>
          <a:prstGeom prst="rect">
            <a:avLst/>
          </a:prstGeom>
          <a:noFill/>
        </p:spPr>
        <p:txBody>
          <a:bodyPr wrap="square" rtlCol="0">
            <a:spAutoFit/>
          </a:bodyPr>
          <a:lstStyle/>
          <a:p>
            <a:r>
              <a:rPr lang="en-GB" sz="900" dirty="0"/>
              <a:t>* Draft and unaudited</a:t>
            </a:r>
          </a:p>
        </p:txBody>
      </p:sp>
      <p:sp>
        <p:nvSpPr>
          <p:cNvPr id="10" name="Slide Number Placeholder 5">
            <a:extLst>
              <a:ext uri="{FF2B5EF4-FFF2-40B4-BE49-F238E27FC236}">
                <a16:creationId xmlns:a16="http://schemas.microsoft.com/office/drawing/2014/main" id="{0DD1EA93-F413-408E-BE12-223AD5369783}"/>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27</a:t>
            </a:fld>
            <a:endParaRPr lang="en-US" dirty="0"/>
          </a:p>
        </p:txBody>
      </p:sp>
    </p:spTree>
    <p:extLst>
      <p:ext uri="{BB962C8B-B14F-4D97-AF65-F5344CB8AC3E}">
        <p14:creationId xmlns:p14="http://schemas.microsoft.com/office/powerpoint/2010/main" val="644224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94B0A324-0BFB-3749-9281-713C75542DA0}"/>
              </a:ext>
            </a:extLst>
          </p:cNvPr>
          <p:cNvSpPr txBox="1"/>
          <p:nvPr/>
        </p:nvSpPr>
        <p:spPr>
          <a:xfrm>
            <a:off x="457200" y="1795447"/>
            <a:ext cx="6624918" cy="3497368"/>
          </a:xfrm>
          <a:prstGeom prst="rect">
            <a:avLst/>
          </a:prstGeom>
          <a:noFill/>
        </p:spPr>
        <p:txBody>
          <a:bodyPr wrap="square" rtlCol="0">
            <a:spAutoFit/>
          </a:bodyPr>
          <a:lstStyle/>
          <a:p>
            <a:pPr marL="285750" lvl="0" indent="-285750">
              <a:lnSpc>
                <a:spcPct val="90000"/>
              </a:lnSpc>
              <a:spcBef>
                <a:spcPts val="750"/>
              </a:spcBef>
              <a:buFont typeface="Arial" panose="020B0604020202020204" pitchFamily="34" charset="0"/>
              <a:buChar char="•"/>
            </a:pPr>
            <a:r>
              <a:rPr lang="en-GB" sz="1600" dirty="0">
                <a:solidFill>
                  <a:schemeClr val="tx1">
                    <a:lumMod val="50000"/>
                    <a:lumOff val="50000"/>
                  </a:schemeClr>
                </a:solidFill>
                <a:latin typeface="+mj-lt"/>
              </a:rPr>
              <a:t>Quantitative lateral flow technology for key fertility hormones, under development with PdG test capability and Smartphone reader</a:t>
            </a:r>
          </a:p>
          <a:p>
            <a:pPr marL="285750" lvl="0" indent="-285750">
              <a:lnSpc>
                <a:spcPct val="90000"/>
              </a:lnSpc>
              <a:spcBef>
                <a:spcPts val="750"/>
              </a:spcBef>
              <a:buFont typeface="Arial" panose="020B0604020202020204" pitchFamily="34" charset="0"/>
              <a:buChar char="•"/>
            </a:pPr>
            <a:r>
              <a:rPr lang="en-GB" sz="1600" dirty="0">
                <a:solidFill>
                  <a:schemeClr val="tx1">
                    <a:lumMod val="50000"/>
                    <a:lumOff val="50000"/>
                  </a:schemeClr>
                </a:solidFill>
                <a:latin typeface="+mj-lt"/>
              </a:rPr>
              <a:t>Market presence upon which to add highly relevant testing platforms (PCOS, pre-fertility)</a:t>
            </a:r>
          </a:p>
          <a:p>
            <a:pPr marL="285750" lvl="0" indent="-285750">
              <a:lnSpc>
                <a:spcPct val="90000"/>
              </a:lnSpc>
              <a:spcBef>
                <a:spcPts val="750"/>
              </a:spcBef>
              <a:buFont typeface="Arial" panose="020B0604020202020204" pitchFamily="34" charset="0"/>
              <a:buChar char="•"/>
            </a:pPr>
            <a:r>
              <a:rPr lang="en-GB" sz="1600" dirty="0">
                <a:solidFill>
                  <a:schemeClr val="tx1">
                    <a:lumMod val="50000"/>
                    <a:lumOff val="50000"/>
                  </a:schemeClr>
                </a:solidFill>
                <a:latin typeface="+mj-lt"/>
              </a:rPr>
              <a:t>Adjusted strategy as Covid impacted model – consumer uncertainty; HFEA guidance; priorities elsewhere for pharmacy retail</a:t>
            </a:r>
          </a:p>
          <a:p>
            <a:pPr marL="285750" lvl="0" indent="-285750">
              <a:lnSpc>
                <a:spcPct val="90000"/>
              </a:lnSpc>
              <a:spcBef>
                <a:spcPts val="750"/>
              </a:spcBef>
              <a:buFont typeface="Arial" panose="020B0604020202020204" pitchFamily="34" charset="0"/>
              <a:buChar char="•"/>
            </a:pPr>
            <a:r>
              <a:rPr lang="en-GB" sz="1600" dirty="0">
                <a:solidFill>
                  <a:schemeClr val="tx1">
                    <a:lumMod val="50000"/>
                    <a:lumOff val="50000"/>
                  </a:schemeClr>
                </a:solidFill>
                <a:latin typeface="+mj-lt"/>
              </a:rPr>
              <a:t>Redirecting funds into immediate revenue streams</a:t>
            </a:r>
          </a:p>
          <a:p>
            <a:pPr marL="285750" lvl="0" indent="-285750">
              <a:lnSpc>
                <a:spcPct val="90000"/>
              </a:lnSpc>
              <a:spcBef>
                <a:spcPts val="750"/>
              </a:spcBef>
              <a:buFont typeface="Arial" panose="020B0604020202020204" pitchFamily="34" charset="0"/>
              <a:buChar char="•"/>
            </a:pPr>
            <a:r>
              <a:rPr lang="en-GB" sz="1600" dirty="0">
                <a:solidFill>
                  <a:schemeClr val="tx1">
                    <a:lumMod val="50000"/>
                    <a:lumOff val="50000"/>
                  </a:schemeClr>
                </a:solidFill>
                <a:latin typeface="+mj-lt"/>
              </a:rPr>
              <a:t>Substantial progress made in 2020: transition to stronger UX and connectivity</a:t>
            </a:r>
          </a:p>
          <a:p>
            <a:pPr marL="285750" lvl="0" indent="-285750">
              <a:lnSpc>
                <a:spcPct val="90000"/>
              </a:lnSpc>
              <a:spcBef>
                <a:spcPts val="750"/>
              </a:spcBef>
              <a:buFont typeface="Arial" panose="020B0604020202020204" pitchFamily="34" charset="0"/>
              <a:buChar char="•"/>
            </a:pPr>
            <a:endParaRPr lang="en-GB" sz="1600" dirty="0">
              <a:solidFill>
                <a:schemeClr val="tx1">
                  <a:lumMod val="50000"/>
                  <a:lumOff val="50000"/>
                </a:schemeClr>
              </a:solidFill>
              <a:latin typeface="+mj-lt"/>
            </a:endParaRPr>
          </a:p>
          <a:p>
            <a:pPr marL="285750" lvl="0" indent="-285750">
              <a:lnSpc>
                <a:spcPct val="90000"/>
              </a:lnSpc>
              <a:spcBef>
                <a:spcPts val="750"/>
              </a:spcBef>
              <a:buFont typeface="Arial" panose="020B0604020202020204" pitchFamily="34" charset="0"/>
              <a:buChar char="•"/>
            </a:pPr>
            <a:endParaRPr lang="en-GB" sz="1600" dirty="0">
              <a:solidFill>
                <a:schemeClr val="tx1">
                  <a:lumMod val="50000"/>
                  <a:lumOff val="50000"/>
                </a:schemeClr>
              </a:solidFill>
              <a:latin typeface="+mj-lt"/>
            </a:endParaRPr>
          </a:p>
          <a:p>
            <a:pPr lvl="0">
              <a:lnSpc>
                <a:spcPct val="90000"/>
              </a:lnSpc>
              <a:spcBef>
                <a:spcPts val="750"/>
              </a:spcBef>
            </a:pPr>
            <a:endParaRPr lang="en-GB" dirty="0">
              <a:solidFill>
                <a:schemeClr val="tx1">
                  <a:lumMod val="65000"/>
                  <a:lumOff val="35000"/>
                </a:schemeClr>
              </a:solidFill>
              <a:latin typeface="+mj-lt"/>
            </a:endParaRPr>
          </a:p>
        </p:txBody>
      </p:sp>
      <p:pic>
        <p:nvPicPr>
          <p:cNvPr id="3" name="Picture 2" descr="Graphical user interface, website&#10;&#10;Description automatically generated">
            <a:extLst>
              <a:ext uri="{FF2B5EF4-FFF2-40B4-BE49-F238E27FC236}">
                <a16:creationId xmlns:a16="http://schemas.microsoft.com/office/drawing/2014/main" id="{680AA2BD-15F0-B248-BB11-E4A87AE1DB04}"/>
              </a:ext>
            </a:extLst>
          </p:cNvPr>
          <p:cNvPicPr>
            <a:picLocks noChangeAspect="1"/>
          </p:cNvPicPr>
          <p:nvPr/>
        </p:nvPicPr>
        <p:blipFill rotWithShape="1">
          <a:blip r:embed="rId3"/>
          <a:srcRect l="14397" t="26428" r="51719" b="20428"/>
          <a:stretch/>
        </p:blipFill>
        <p:spPr>
          <a:xfrm>
            <a:off x="8720869" y="2056841"/>
            <a:ext cx="2422191" cy="2136884"/>
          </a:xfrm>
          <a:prstGeom prst="rect">
            <a:avLst/>
          </a:prstGeom>
        </p:spPr>
      </p:pic>
      <p:pic>
        <p:nvPicPr>
          <p:cNvPr id="3074" name="Picture 2" descr="Mylo: Helping with Problems Conceiving | Fertility &amp; Ovulation Support |  mylo">
            <a:extLst>
              <a:ext uri="{FF2B5EF4-FFF2-40B4-BE49-F238E27FC236}">
                <a16:creationId xmlns:a16="http://schemas.microsoft.com/office/drawing/2014/main" id="{B9EEBAFF-6C85-DA48-8FF8-36A87BB29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007" y="1187636"/>
            <a:ext cx="2422191" cy="5838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20">
            <a:extLst>
              <a:ext uri="{FF2B5EF4-FFF2-40B4-BE49-F238E27FC236}">
                <a16:creationId xmlns:a16="http://schemas.microsoft.com/office/drawing/2014/main" id="{FBB59344-25C0-B04B-B36F-26DD9080B885}"/>
              </a:ext>
            </a:extLst>
          </p:cNvPr>
          <p:cNvSpPr/>
          <p:nvPr/>
        </p:nvSpPr>
        <p:spPr>
          <a:xfrm>
            <a:off x="519952" y="4720470"/>
            <a:ext cx="7225554" cy="1088664"/>
          </a:xfrm>
          <a:prstGeom prst="roundRect">
            <a:avLst/>
          </a:prstGeom>
          <a:solidFill>
            <a:srgbClr val="3F99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Further development to be supported by grant or JV, enabling us to invest fully in immediate revenue generation - The application to be made according to the defined project</a:t>
            </a:r>
            <a:endParaRPr lang="en-US" dirty="0">
              <a:solidFill>
                <a:schemeClr val="bg1">
                  <a:lumMod val="95000"/>
                </a:schemeClr>
              </a:solidFill>
              <a:latin typeface="+mj-lt"/>
            </a:endParaRPr>
          </a:p>
        </p:txBody>
      </p:sp>
      <p:pic>
        <p:nvPicPr>
          <p:cNvPr id="7" name="Picture 6" descr="Graphical user interface&#10;&#10;Description automatically generated">
            <a:extLst>
              <a:ext uri="{FF2B5EF4-FFF2-40B4-BE49-F238E27FC236}">
                <a16:creationId xmlns:a16="http://schemas.microsoft.com/office/drawing/2014/main" id="{396C72A8-F306-4540-9B75-C8477AB5AE9E}"/>
              </a:ext>
            </a:extLst>
          </p:cNvPr>
          <p:cNvPicPr>
            <a:picLocks noChangeAspect="1"/>
          </p:cNvPicPr>
          <p:nvPr/>
        </p:nvPicPr>
        <p:blipFill rotWithShape="1">
          <a:blip r:embed="rId5"/>
          <a:srcRect l="58088" t="18349" r="9853" b="50000"/>
          <a:stretch/>
        </p:blipFill>
        <p:spPr>
          <a:xfrm>
            <a:off x="8724120" y="4492672"/>
            <a:ext cx="2418940" cy="1337882"/>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1F9C5F6-8321-9742-9E85-7D9C75B7A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0" name="Title 1">
            <a:extLst>
              <a:ext uri="{FF2B5EF4-FFF2-40B4-BE49-F238E27FC236}">
                <a16:creationId xmlns:a16="http://schemas.microsoft.com/office/drawing/2014/main" id="{12929D7A-C0BD-0048-9246-FB13897829F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7: Our legacy fertility portfolio</a:t>
            </a:r>
          </a:p>
        </p:txBody>
      </p:sp>
      <p:sp>
        <p:nvSpPr>
          <p:cNvPr id="13" name="Slide Number Placeholder 5">
            <a:extLst>
              <a:ext uri="{FF2B5EF4-FFF2-40B4-BE49-F238E27FC236}">
                <a16:creationId xmlns:a16="http://schemas.microsoft.com/office/drawing/2014/main" id="{2E7FA439-8B1A-49C7-9A51-EDDCD26079E7}"/>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28</a:t>
            </a:fld>
            <a:endParaRPr lang="en-US" dirty="0"/>
          </a:p>
        </p:txBody>
      </p:sp>
    </p:spTree>
    <p:extLst>
      <p:ext uri="{BB962C8B-B14F-4D97-AF65-F5344CB8AC3E}">
        <p14:creationId xmlns:p14="http://schemas.microsoft.com/office/powerpoint/2010/main" val="431274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Rectangle 3">
            <a:extLst>
              <a:ext uri="{FF2B5EF4-FFF2-40B4-BE49-F238E27FC236}">
                <a16:creationId xmlns:a16="http://schemas.microsoft.com/office/drawing/2014/main" id="{1C865AC0-8F54-FD46-A0A6-3DD3C8996788}"/>
              </a:ext>
            </a:extLst>
          </p:cNvPr>
          <p:cNvSpPr/>
          <p:nvPr/>
        </p:nvSpPr>
        <p:spPr>
          <a:xfrm>
            <a:off x="5097020" y="6275297"/>
            <a:ext cx="377657" cy="50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cx1="http://schemas.microsoft.com/office/drawing/2015/9/8/chartex">
        <mc:Choice Requires="cx1">
          <p:graphicFrame>
            <p:nvGraphicFramePr>
              <p:cNvPr id="22" name="Chart 21">
                <a:extLst>
                  <a:ext uri="{FF2B5EF4-FFF2-40B4-BE49-F238E27FC236}">
                    <a16:creationId xmlns:a16="http://schemas.microsoft.com/office/drawing/2014/main" id="{DA712337-5D3A-4E72-B118-2D5F77C85E2F}"/>
                  </a:ext>
                </a:extLst>
              </p:cNvPr>
              <p:cNvGraphicFramePr/>
              <p:nvPr>
                <p:extLst>
                  <p:ext uri="{D42A27DB-BD31-4B8C-83A1-F6EECF244321}">
                    <p14:modId xmlns:p14="http://schemas.microsoft.com/office/powerpoint/2010/main" val="1196814362"/>
                  </p:ext>
                </p:extLst>
              </p:nvPr>
            </p:nvGraphicFramePr>
            <p:xfrm>
              <a:off x="0" y="1258397"/>
              <a:ext cx="12037407" cy="567790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2" name="Chart 21">
                <a:extLst>
                  <a:ext uri="{FF2B5EF4-FFF2-40B4-BE49-F238E27FC236}">
                    <a16:creationId xmlns:a16="http://schemas.microsoft.com/office/drawing/2014/main" id="{DA712337-5D3A-4E72-B118-2D5F77C85E2F}"/>
                  </a:ext>
                </a:extLst>
              </p:cNvPr>
              <p:cNvPicPr>
                <a:picLocks noGrp="1" noRot="1" noChangeAspect="1" noMove="1" noResize="1" noEditPoints="1" noAdjustHandles="1" noChangeArrowheads="1" noChangeShapeType="1"/>
              </p:cNvPicPr>
              <p:nvPr/>
            </p:nvPicPr>
            <p:blipFill>
              <a:blip r:embed="rId5"/>
              <a:stretch>
                <a:fillRect/>
              </a:stretch>
            </p:blipFill>
            <p:spPr>
              <a:xfrm>
                <a:off x="0" y="1258397"/>
                <a:ext cx="12037407" cy="5677907"/>
              </a:xfrm>
              <a:prstGeom prst="rect">
                <a:avLst/>
              </a:prstGeom>
            </p:spPr>
          </p:pic>
        </mc:Fallback>
      </mc:AlternateContent>
      <p:sp>
        <p:nvSpPr>
          <p:cNvPr id="26" name="Rectangle 25">
            <a:extLst>
              <a:ext uri="{FF2B5EF4-FFF2-40B4-BE49-F238E27FC236}">
                <a16:creationId xmlns:a16="http://schemas.microsoft.com/office/drawing/2014/main" id="{43E1F42B-A208-46D4-93D2-D30EBC0859D0}"/>
              </a:ext>
            </a:extLst>
          </p:cNvPr>
          <p:cNvSpPr/>
          <p:nvPr/>
        </p:nvSpPr>
        <p:spPr>
          <a:xfrm>
            <a:off x="1200837" y="4084095"/>
            <a:ext cx="1044000" cy="86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AppDx licence and development of technology</a:t>
            </a:r>
          </a:p>
        </p:txBody>
      </p:sp>
      <p:sp>
        <p:nvSpPr>
          <p:cNvPr id="29" name="Rectangle 28">
            <a:extLst>
              <a:ext uri="{FF2B5EF4-FFF2-40B4-BE49-F238E27FC236}">
                <a16:creationId xmlns:a16="http://schemas.microsoft.com/office/drawing/2014/main" id="{B1193EE8-298D-4A2A-B850-19D0B11AC752}"/>
              </a:ext>
            </a:extLst>
          </p:cNvPr>
          <p:cNvSpPr/>
          <p:nvPr/>
        </p:nvSpPr>
        <p:spPr>
          <a:xfrm>
            <a:off x="2401674" y="3497758"/>
            <a:ext cx="1044000" cy="86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Mylo marketing and brand development</a:t>
            </a:r>
          </a:p>
        </p:txBody>
      </p:sp>
      <p:sp>
        <p:nvSpPr>
          <p:cNvPr id="32" name="Rectangle 31">
            <a:extLst>
              <a:ext uri="{FF2B5EF4-FFF2-40B4-BE49-F238E27FC236}">
                <a16:creationId xmlns:a16="http://schemas.microsoft.com/office/drawing/2014/main" id="{2511024E-660E-43BD-A440-1C5F660673AF}"/>
              </a:ext>
            </a:extLst>
          </p:cNvPr>
          <p:cNvSpPr/>
          <p:nvPr/>
        </p:nvSpPr>
        <p:spPr>
          <a:xfrm>
            <a:off x="3598074" y="3304443"/>
            <a:ext cx="1044000" cy="86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H&amp;T legacy to enable V3 development</a:t>
            </a:r>
          </a:p>
        </p:txBody>
      </p:sp>
      <p:sp>
        <p:nvSpPr>
          <p:cNvPr id="33" name="Rectangle 32">
            <a:extLst>
              <a:ext uri="{FF2B5EF4-FFF2-40B4-BE49-F238E27FC236}">
                <a16:creationId xmlns:a16="http://schemas.microsoft.com/office/drawing/2014/main" id="{9DDA3BB2-AA84-47EE-AA42-6CB35B74C8B7}"/>
              </a:ext>
            </a:extLst>
          </p:cNvPr>
          <p:cNvSpPr/>
          <p:nvPr/>
        </p:nvSpPr>
        <p:spPr>
          <a:xfrm>
            <a:off x="4802330" y="3145221"/>
            <a:ext cx="1044000" cy="86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V3 assessment and development</a:t>
            </a:r>
          </a:p>
        </p:txBody>
      </p:sp>
      <p:sp>
        <p:nvSpPr>
          <p:cNvPr id="34" name="Rectangle 33">
            <a:extLst>
              <a:ext uri="{FF2B5EF4-FFF2-40B4-BE49-F238E27FC236}">
                <a16:creationId xmlns:a16="http://schemas.microsoft.com/office/drawing/2014/main" id="{4C771BEA-7AE0-413B-B8C8-11F34598F9DC}"/>
              </a:ext>
            </a:extLst>
          </p:cNvPr>
          <p:cNvSpPr/>
          <p:nvPr/>
        </p:nvSpPr>
        <p:spPr>
          <a:xfrm>
            <a:off x="6028155" y="2901013"/>
            <a:ext cx="1044000" cy="86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1200" dirty="0"/>
              <a:t>Technology transfer to contract manufacturer</a:t>
            </a:r>
          </a:p>
        </p:txBody>
      </p:sp>
      <p:sp>
        <p:nvSpPr>
          <p:cNvPr id="35" name="Rectangle 34">
            <a:extLst>
              <a:ext uri="{FF2B5EF4-FFF2-40B4-BE49-F238E27FC236}">
                <a16:creationId xmlns:a16="http://schemas.microsoft.com/office/drawing/2014/main" id="{3F3AF3D1-DBAB-4ACA-8AF6-4095802FD8D2}"/>
              </a:ext>
            </a:extLst>
          </p:cNvPr>
          <p:cNvSpPr/>
          <p:nvPr/>
        </p:nvSpPr>
        <p:spPr>
          <a:xfrm>
            <a:off x="7172070" y="3879680"/>
            <a:ext cx="1116000" cy="86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t>General, finance and administration</a:t>
            </a:r>
          </a:p>
        </p:txBody>
      </p:sp>
      <p:sp>
        <p:nvSpPr>
          <p:cNvPr id="36" name="Rectangle 35">
            <a:extLst>
              <a:ext uri="{FF2B5EF4-FFF2-40B4-BE49-F238E27FC236}">
                <a16:creationId xmlns:a16="http://schemas.microsoft.com/office/drawing/2014/main" id="{957C84D8-3C79-42DA-A2EE-F43FA33BFB5F}"/>
              </a:ext>
            </a:extLst>
          </p:cNvPr>
          <p:cNvSpPr/>
          <p:nvPr/>
        </p:nvSpPr>
        <p:spPr>
          <a:xfrm>
            <a:off x="8382092" y="2809202"/>
            <a:ext cx="1116000" cy="86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dirty="0"/>
              <a:t>Plc costs</a:t>
            </a:r>
          </a:p>
        </p:txBody>
      </p:sp>
      <p:sp>
        <p:nvSpPr>
          <p:cNvPr id="38" name="Rectangle 37">
            <a:extLst>
              <a:ext uri="{FF2B5EF4-FFF2-40B4-BE49-F238E27FC236}">
                <a16:creationId xmlns:a16="http://schemas.microsoft.com/office/drawing/2014/main" id="{5A102289-91E0-40CE-8CEE-A1C629C572A1}"/>
              </a:ext>
            </a:extLst>
          </p:cNvPr>
          <p:cNvSpPr/>
          <p:nvPr/>
        </p:nvSpPr>
        <p:spPr>
          <a:xfrm>
            <a:off x="9592112" y="2774313"/>
            <a:ext cx="1116000" cy="86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200" dirty="0"/>
              <a:t>Lease assignment to contract manufacturer</a:t>
            </a:r>
          </a:p>
        </p:txBody>
      </p:sp>
      <p:sp>
        <p:nvSpPr>
          <p:cNvPr id="39" name="Rectangle 38">
            <a:extLst>
              <a:ext uri="{FF2B5EF4-FFF2-40B4-BE49-F238E27FC236}">
                <a16:creationId xmlns:a16="http://schemas.microsoft.com/office/drawing/2014/main" id="{A5A298FC-8DBB-42FB-B1F8-B91B0C92D40D}"/>
              </a:ext>
            </a:extLst>
          </p:cNvPr>
          <p:cNvSpPr/>
          <p:nvPr/>
        </p:nvSpPr>
        <p:spPr>
          <a:xfrm>
            <a:off x="10802131" y="2783492"/>
            <a:ext cx="1116000" cy="864000"/>
          </a:xfrm>
          <a:prstGeom prst="rect">
            <a:avLst/>
          </a:prstGeom>
          <a:ln>
            <a:solidFill>
              <a:srgbClr val="3F999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dirty="0"/>
              <a:t>Cash in hand</a:t>
            </a:r>
          </a:p>
        </p:txBody>
      </p:sp>
      <p:sp>
        <p:nvSpPr>
          <p:cNvPr id="18" name="TextBox 17">
            <a:extLst>
              <a:ext uri="{FF2B5EF4-FFF2-40B4-BE49-F238E27FC236}">
                <a16:creationId xmlns:a16="http://schemas.microsoft.com/office/drawing/2014/main" id="{B6FCEAB3-32B7-884A-B2F4-E5FD4ED566BC}"/>
              </a:ext>
            </a:extLst>
          </p:cNvPr>
          <p:cNvSpPr txBox="1"/>
          <p:nvPr/>
        </p:nvSpPr>
        <p:spPr>
          <a:xfrm>
            <a:off x="1290918" y="1397646"/>
            <a:ext cx="5781237" cy="1120307"/>
          </a:xfrm>
          <a:prstGeom prst="rect">
            <a:avLst/>
          </a:prstGeom>
          <a:solidFill>
            <a:srgbClr val="4CB3AE"/>
          </a:solidFill>
        </p:spPr>
        <p:txBody>
          <a:bodyPr wrap="square" rtlCol="0">
            <a:spAutoFit/>
          </a:bodyPr>
          <a:lstStyle/>
          <a:p>
            <a:pPr marL="285750" lvl="0" indent="-285750">
              <a:lnSpc>
                <a:spcPct val="90000"/>
              </a:lnSpc>
              <a:spcBef>
                <a:spcPts val="750"/>
              </a:spcBef>
              <a:buFont typeface="Arial" panose="020B0604020202020204" pitchFamily="34" charset="0"/>
              <a:buChar char="•"/>
            </a:pPr>
            <a:r>
              <a:rPr lang="en-GB" sz="1300" b="1" dirty="0">
                <a:solidFill>
                  <a:schemeClr val="bg1"/>
                </a:solidFill>
                <a:latin typeface="+mj-lt"/>
              </a:rPr>
              <a:t>Re-established Mylo as relevant and correctly positioned</a:t>
            </a:r>
          </a:p>
          <a:p>
            <a:pPr marL="285750" lvl="0" indent="-285750">
              <a:lnSpc>
                <a:spcPct val="90000"/>
              </a:lnSpc>
              <a:spcBef>
                <a:spcPts val="750"/>
              </a:spcBef>
              <a:buFont typeface="Arial" panose="020B0604020202020204" pitchFamily="34" charset="0"/>
              <a:buChar char="•"/>
            </a:pPr>
            <a:r>
              <a:rPr lang="en-GB" sz="1300" b="1" dirty="0">
                <a:solidFill>
                  <a:schemeClr val="bg1"/>
                </a:solidFill>
                <a:latin typeface="+mj-lt"/>
              </a:rPr>
              <a:t>Secured future tech and commenced improvements and development</a:t>
            </a:r>
          </a:p>
          <a:p>
            <a:pPr marL="285750" lvl="0" indent="-285750">
              <a:lnSpc>
                <a:spcPct val="90000"/>
              </a:lnSpc>
              <a:spcBef>
                <a:spcPts val="750"/>
              </a:spcBef>
              <a:buFont typeface="Arial" panose="020B0604020202020204" pitchFamily="34" charset="0"/>
              <a:buChar char="•"/>
            </a:pPr>
            <a:r>
              <a:rPr lang="en-GB" sz="1300" b="1" dirty="0">
                <a:solidFill>
                  <a:schemeClr val="bg1"/>
                </a:solidFill>
                <a:latin typeface="+mj-lt"/>
              </a:rPr>
              <a:t>Adjusted strategy as Covid impacted model</a:t>
            </a:r>
          </a:p>
          <a:p>
            <a:pPr marL="285750" lvl="0" indent="-285750">
              <a:lnSpc>
                <a:spcPct val="90000"/>
              </a:lnSpc>
              <a:spcBef>
                <a:spcPts val="750"/>
              </a:spcBef>
              <a:buFont typeface="Arial" panose="020B0604020202020204" pitchFamily="34" charset="0"/>
              <a:buChar char="•"/>
            </a:pPr>
            <a:r>
              <a:rPr lang="en-GB" sz="1300" b="1" dirty="0">
                <a:solidFill>
                  <a:schemeClr val="bg1"/>
                </a:solidFill>
                <a:latin typeface="+mj-lt"/>
              </a:rPr>
              <a:t>Market-responsive to accelerate revenue in light of pandemic</a:t>
            </a:r>
          </a:p>
        </p:txBody>
      </p:sp>
      <p:cxnSp>
        <p:nvCxnSpPr>
          <p:cNvPr id="3" name="Straight Arrow Connector 2">
            <a:extLst>
              <a:ext uri="{FF2B5EF4-FFF2-40B4-BE49-F238E27FC236}">
                <a16:creationId xmlns:a16="http://schemas.microsoft.com/office/drawing/2014/main" id="{59079CF6-3ABC-854B-B392-E31A4E143F0C}"/>
              </a:ext>
            </a:extLst>
          </p:cNvPr>
          <p:cNvCxnSpPr>
            <a:cxnSpLocks/>
          </p:cNvCxnSpPr>
          <p:nvPr/>
        </p:nvCxnSpPr>
        <p:spPr>
          <a:xfrm flipV="1">
            <a:off x="1290918" y="2773905"/>
            <a:ext cx="5781237" cy="9587"/>
          </a:xfrm>
          <a:prstGeom prst="straightConnector1">
            <a:avLst/>
          </a:prstGeom>
          <a:ln w="28575">
            <a:solidFill>
              <a:srgbClr val="3F99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B1104B9-5F82-6442-ABD1-7F7F71D6639E}"/>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8: Corporate use of funds</a:t>
            </a:r>
          </a:p>
        </p:txBody>
      </p:sp>
      <p:sp>
        <p:nvSpPr>
          <p:cNvPr id="19" name="Slide Number Placeholder 5">
            <a:extLst>
              <a:ext uri="{FF2B5EF4-FFF2-40B4-BE49-F238E27FC236}">
                <a16:creationId xmlns:a16="http://schemas.microsoft.com/office/drawing/2014/main" id="{1BD07218-0359-46D5-B32C-7DE4C9EF1850}"/>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29</a:t>
            </a:fld>
            <a:endParaRPr lang="en-US" dirty="0"/>
          </a:p>
        </p:txBody>
      </p:sp>
    </p:spTree>
    <p:extLst>
      <p:ext uri="{BB962C8B-B14F-4D97-AF65-F5344CB8AC3E}">
        <p14:creationId xmlns:p14="http://schemas.microsoft.com/office/powerpoint/2010/main" val="2082645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14AB914-7C21-A24B-A06C-AD7883B4D648}"/>
              </a:ext>
            </a:extLst>
          </p:cNvPr>
          <p:cNvSpPr/>
          <p:nvPr/>
        </p:nvSpPr>
        <p:spPr>
          <a:xfrm>
            <a:off x="6502174" y="4095075"/>
            <a:ext cx="703606" cy="751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ectangle 33">
            <a:extLst>
              <a:ext uri="{FF2B5EF4-FFF2-40B4-BE49-F238E27FC236}">
                <a16:creationId xmlns:a16="http://schemas.microsoft.com/office/drawing/2014/main" id="{465CAF57-DB48-5746-BCC9-9CA3DCF93D5F}"/>
              </a:ext>
            </a:extLst>
          </p:cNvPr>
          <p:cNvSpPr/>
          <p:nvPr/>
        </p:nvSpPr>
        <p:spPr>
          <a:xfrm>
            <a:off x="4626961" y="4645632"/>
            <a:ext cx="235230" cy="18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6" name="Rectangle 35">
            <a:extLst>
              <a:ext uri="{FF2B5EF4-FFF2-40B4-BE49-F238E27FC236}">
                <a16:creationId xmlns:a16="http://schemas.microsoft.com/office/drawing/2014/main" id="{7B4568AF-743D-3849-BA93-1D77CBF3B13D}"/>
              </a:ext>
            </a:extLst>
          </p:cNvPr>
          <p:cNvSpPr/>
          <p:nvPr/>
        </p:nvSpPr>
        <p:spPr>
          <a:xfrm>
            <a:off x="8910388" y="4932853"/>
            <a:ext cx="627129" cy="658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7" name="Rectangle 36">
            <a:extLst>
              <a:ext uri="{FF2B5EF4-FFF2-40B4-BE49-F238E27FC236}">
                <a16:creationId xmlns:a16="http://schemas.microsoft.com/office/drawing/2014/main" id="{9FC02F19-8CF4-6940-B02C-7286E073F361}"/>
              </a:ext>
            </a:extLst>
          </p:cNvPr>
          <p:cNvSpPr/>
          <p:nvPr/>
        </p:nvSpPr>
        <p:spPr>
          <a:xfrm>
            <a:off x="11177500" y="4967328"/>
            <a:ext cx="616433" cy="62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Rectangle 1">
            <a:extLst>
              <a:ext uri="{FF2B5EF4-FFF2-40B4-BE49-F238E27FC236}">
                <a16:creationId xmlns:a16="http://schemas.microsoft.com/office/drawing/2014/main" id="{CE116F34-4954-8249-A14A-4C6671BF3602}"/>
              </a:ext>
            </a:extLst>
          </p:cNvPr>
          <p:cNvSpPr/>
          <p:nvPr/>
        </p:nvSpPr>
        <p:spPr>
          <a:xfrm>
            <a:off x="2075962" y="4206101"/>
            <a:ext cx="621254" cy="688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3" name="Rectangle 42">
            <a:extLst>
              <a:ext uri="{FF2B5EF4-FFF2-40B4-BE49-F238E27FC236}">
                <a16:creationId xmlns:a16="http://schemas.microsoft.com/office/drawing/2014/main" id="{2C42BCD3-58A8-6D4C-91E1-DFEDBE5EF7FC}"/>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4" name="Rectangle 43">
            <a:extLst>
              <a:ext uri="{FF2B5EF4-FFF2-40B4-BE49-F238E27FC236}">
                <a16:creationId xmlns:a16="http://schemas.microsoft.com/office/drawing/2014/main" id="{D0411AEA-8433-CC41-BB40-1591528A2A67}"/>
              </a:ext>
            </a:extLst>
          </p:cNvPr>
          <p:cNvSpPr/>
          <p:nvPr/>
        </p:nvSpPr>
        <p:spPr>
          <a:xfrm>
            <a:off x="484760" y="185895"/>
            <a:ext cx="10862525" cy="1015663"/>
          </a:xfrm>
          <a:prstGeom prst="rect">
            <a:avLst/>
          </a:prstGeom>
        </p:spPr>
        <p:txBody>
          <a:bodyPr wrap="none">
            <a:spAutoFit/>
          </a:bodyPr>
          <a:lstStyle/>
          <a:p>
            <a:pPr algn="ctr"/>
            <a:r>
              <a:rPr lang="en-US" sz="3000" b="1" dirty="0">
                <a:solidFill>
                  <a:schemeClr val="bg1"/>
                </a:solidFill>
                <a:latin typeface="+mj-lt"/>
              </a:rPr>
              <a:t>Leadership with proven experience in technical &amp; commercial growth</a:t>
            </a:r>
          </a:p>
          <a:p>
            <a:pPr algn="ctr"/>
            <a:r>
              <a:rPr lang="en-US" sz="3000" dirty="0">
                <a:solidFill>
                  <a:schemeClr val="bg1"/>
                </a:solidFill>
                <a:latin typeface="+mj-lt"/>
              </a:rPr>
              <a:t>  </a:t>
            </a:r>
          </a:p>
        </p:txBody>
      </p:sp>
      <p:sp>
        <p:nvSpPr>
          <p:cNvPr id="38" name="TextBox 3">
            <a:extLst>
              <a:ext uri="{FF2B5EF4-FFF2-40B4-BE49-F238E27FC236}">
                <a16:creationId xmlns:a16="http://schemas.microsoft.com/office/drawing/2014/main" id="{DD223287-DA84-CB46-B00E-2BA52A78C188}"/>
              </a:ext>
            </a:extLst>
          </p:cNvPr>
          <p:cNvSpPr txBox="1">
            <a:spLocks noChangeArrowheads="1"/>
          </p:cNvSpPr>
          <p:nvPr/>
        </p:nvSpPr>
        <p:spPr bwMode="auto">
          <a:xfrm>
            <a:off x="10318655" y="2499086"/>
            <a:ext cx="1585262"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1600" dirty="0">
                <a:solidFill>
                  <a:schemeClr val="accent6">
                    <a:lumMod val="75000"/>
                  </a:schemeClr>
                </a:solidFill>
                <a:latin typeface="+mj-lt"/>
              </a:rPr>
              <a:t>A team building in ambition and experience</a:t>
            </a:r>
          </a:p>
          <a:p>
            <a:pPr marL="0" indent="0"/>
            <a:endParaRPr lang="en-US" altLang="en-US" sz="1600" dirty="0">
              <a:solidFill>
                <a:schemeClr val="accent6">
                  <a:lumMod val="75000"/>
                </a:schemeClr>
              </a:solidFill>
              <a:latin typeface="+mj-lt"/>
            </a:endParaRPr>
          </a:p>
          <a:p>
            <a:pPr>
              <a:buFont typeface="Arial" panose="020B0604020202020204" pitchFamily="34" charset="0"/>
              <a:buChar char="•"/>
            </a:pPr>
            <a:r>
              <a:rPr lang="en-GB" altLang="en-US" sz="1600" dirty="0">
                <a:solidFill>
                  <a:schemeClr val="accent6">
                    <a:lumMod val="75000"/>
                  </a:schemeClr>
                </a:solidFill>
                <a:latin typeface="+mj-lt"/>
              </a:rPr>
              <a:t>With over 75 years of experience in successful commercial and technical biotech programmes</a:t>
            </a:r>
            <a:endParaRPr lang="en-US" altLang="en-US" sz="1500" dirty="0">
              <a:solidFill>
                <a:schemeClr val="accent6">
                  <a:lumMod val="75000"/>
                </a:schemeClr>
              </a:solidFill>
              <a:latin typeface="+mj-lt"/>
            </a:endParaRPr>
          </a:p>
        </p:txBody>
      </p:sp>
      <p:pic>
        <p:nvPicPr>
          <p:cNvPr id="39" name="Picture 8">
            <a:extLst>
              <a:ext uri="{FF2B5EF4-FFF2-40B4-BE49-F238E27FC236}">
                <a16:creationId xmlns:a16="http://schemas.microsoft.com/office/drawing/2014/main" id="{8DA195BE-BF44-2C44-9F3C-862249886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6" y="1456093"/>
            <a:ext cx="857250" cy="85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0" name="Picture 12">
            <a:extLst>
              <a:ext uri="{FF2B5EF4-FFF2-40B4-BE49-F238E27FC236}">
                <a16:creationId xmlns:a16="http://schemas.microsoft.com/office/drawing/2014/main" id="{6287418A-1130-354F-A1DA-6BA486404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809" y="1456093"/>
            <a:ext cx="858838" cy="858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A83B49C0-0572-6142-B7EE-45998988D815}"/>
              </a:ext>
            </a:extLst>
          </p:cNvPr>
          <p:cNvSpPr/>
          <p:nvPr/>
        </p:nvSpPr>
        <p:spPr>
          <a:xfrm flipH="1">
            <a:off x="10149657" y="2349736"/>
            <a:ext cx="45719" cy="367165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6">
                  <a:lumMod val="75000"/>
                </a:schemeClr>
              </a:solidFill>
              <a:latin typeface="+mj-lt"/>
            </a:endParaRPr>
          </a:p>
        </p:txBody>
      </p:sp>
      <p:sp>
        <p:nvSpPr>
          <p:cNvPr id="42" name="Content Placeholder 2">
            <a:extLst>
              <a:ext uri="{FF2B5EF4-FFF2-40B4-BE49-F238E27FC236}">
                <a16:creationId xmlns:a16="http://schemas.microsoft.com/office/drawing/2014/main" id="{55E1628E-6685-AB40-829E-3E6C8B87FB31}"/>
              </a:ext>
            </a:extLst>
          </p:cNvPr>
          <p:cNvSpPr txBox="1">
            <a:spLocks/>
          </p:cNvSpPr>
          <p:nvPr/>
        </p:nvSpPr>
        <p:spPr>
          <a:xfrm>
            <a:off x="129148" y="3057839"/>
            <a:ext cx="1653589" cy="2188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defRPr/>
            </a:pPr>
            <a:r>
              <a:rPr lang="en-US" sz="1000" dirty="0">
                <a:solidFill>
                  <a:schemeClr val="tx1">
                    <a:lumMod val="65000"/>
                    <a:lumOff val="35000"/>
                  </a:schemeClr>
                </a:solidFill>
                <a:latin typeface="+mj-lt"/>
              </a:rPr>
              <a:t>15 years in medical devices plus IVD</a:t>
            </a:r>
          </a:p>
          <a:p>
            <a:pPr>
              <a:lnSpc>
                <a:spcPct val="120000"/>
              </a:lnSpc>
              <a:spcBef>
                <a:spcPts val="0"/>
              </a:spcBef>
              <a:defRPr/>
            </a:pPr>
            <a:r>
              <a:rPr lang="en-US" sz="1000" dirty="0">
                <a:solidFill>
                  <a:schemeClr val="tx1">
                    <a:lumMod val="65000"/>
                    <a:lumOff val="35000"/>
                  </a:schemeClr>
                </a:solidFill>
                <a:latin typeface="+mj-lt"/>
              </a:rPr>
              <a:t>Commercial out licensing to £32m deal value</a:t>
            </a:r>
          </a:p>
          <a:p>
            <a:pPr>
              <a:lnSpc>
                <a:spcPct val="120000"/>
              </a:lnSpc>
              <a:spcBef>
                <a:spcPts val="0"/>
              </a:spcBef>
              <a:defRPr/>
            </a:pPr>
            <a:r>
              <a:rPr lang="en-US" sz="1000" dirty="0">
                <a:solidFill>
                  <a:schemeClr val="tx1">
                    <a:lumMod val="65000"/>
                    <a:lumOff val="35000"/>
                  </a:schemeClr>
                </a:solidFill>
                <a:latin typeface="+mj-lt"/>
              </a:rPr>
              <a:t>Delivered strong financial growth</a:t>
            </a:r>
          </a:p>
          <a:p>
            <a:pPr>
              <a:lnSpc>
                <a:spcPct val="120000"/>
              </a:lnSpc>
              <a:spcBef>
                <a:spcPts val="0"/>
              </a:spcBef>
              <a:defRPr/>
            </a:pPr>
            <a:r>
              <a:rPr lang="en-US" sz="1000" dirty="0">
                <a:solidFill>
                  <a:schemeClr val="tx1">
                    <a:lumMod val="65000"/>
                    <a:lumOff val="35000"/>
                  </a:schemeClr>
                </a:solidFill>
                <a:latin typeface="+mj-lt"/>
              </a:rPr>
              <a:t>Healthcare supplier into Boots and grocery majors for 10+ years</a:t>
            </a:r>
          </a:p>
          <a:p>
            <a:pPr>
              <a:lnSpc>
                <a:spcPct val="120000"/>
              </a:lnSpc>
              <a:spcBef>
                <a:spcPts val="0"/>
              </a:spcBef>
              <a:defRPr/>
            </a:pPr>
            <a:r>
              <a:rPr lang="en-US" sz="1000" dirty="0">
                <a:solidFill>
                  <a:schemeClr val="tx1">
                    <a:lumMod val="65000"/>
                    <a:lumOff val="35000"/>
                  </a:schemeClr>
                </a:solidFill>
                <a:latin typeface="+mj-lt"/>
              </a:rPr>
              <a:t>Portfolio development and launch under  ISO 13485</a:t>
            </a:r>
          </a:p>
          <a:p>
            <a:pPr>
              <a:lnSpc>
                <a:spcPct val="120000"/>
              </a:lnSpc>
              <a:spcBef>
                <a:spcPts val="0"/>
              </a:spcBef>
              <a:defRPr/>
            </a:pPr>
            <a:endParaRPr lang="en-US" sz="1000" dirty="0">
              <a:solidFill>
                <a:schemeClr val="tx1">
                  <a:lumMod val="65000"/>
                  <a:lumOff val="35000"/>
                </a:schemeClr>
              </a:solidFill>
              <a:latin typeface="+mj-lt"/>
            </a:endParaRPr>
          </a:p>
        </p:txBody>
      </p:sp>
      <p:sp>
        <p:nvSpPr>
          <p:cNvPr id="45" name="Content Placeholder 2">
            <a:extLst>
              <a:ext uri="{FF2B5EF4-FFF2-40B4-BE49-F238E27FC236}">
                <a16:creationId xmlns:a16="http://schemas.microsoft.com/office/drawing/2014/main" id="{36DB7AAA-E916-7A4D-8798-514024F4DE97}"/>
              </a:ext>
            </a:extLst>
          </p:cNvPr>
          <p:cNvSpPr txBox="1">
            <a:spLocks/>
          </p:cNvSpPr>
          <p:nvPr/>
        </p:nvSpPr>
        <p:spPr>
          <a:xfrm>
            <a:off x="3326986" y="3056293"/>
            <a:ext cx="1595926" cy="1927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defRPr/>
            </a:pPr>
            <a:r>
              <a:rPr lang="en-US" sz="1000" dirty="0">
                <a:solidFill>
                  <a:schemeClr val="tx1">
                    <a:lumMod val="65000"/>
                    <a:lumOff val="35000"/>
                  </a:schemeClr>
                </a:solidFill>
                <a:latin typeface="+mj-lt"/>
              </a:rPr>
              <a:t>20 years immunoassay expertise BTB and OTC</a:t>
            </a:r>
          </a:p>
          <a:p>
            <a:pPr>
              <a:lnSpc>
                <a:spcPct val="120000"/>
              </a:lnSpc>
              <a:spcBef>
                <a:spcPts val="0"/>
              </a:spcBef>
              <a:defRPr/>
            </a:pPr>
            <a:r>
              <a:rPr lang="en-US" sz="1000" dirty="0">
                <a:solidFill>
                  <a:schemeClr val="tx1">
                    <a:lumMod val="65000"/>
                    <a:lumOff val="35000"/>
                  </a:schemeClr>
                </a:solidFill>
                <a:latin typeface="+mj-lt"/>
              </a:rPr>
              <a:t>Multiple product launches</a:t>
            </a:r>
          </a:p>
          <a:p>
            <a:pPr>
              <a:lnSpc>
                <a:spcPct val="120000"/>
              </a:lnSpc>
              <a:spcBef>
                <a:spcPts val="0"/>
              </a:spcBef>
              <a:defRPr/>
            </a:pPr>
            <a:r>
              <a:rPr lang="en-US" sz="1000" dirty="0">
                <a:solidFill>
                  <a:schemeClr val="tx1">
                    <a:lumMod val="65000"/>
                    <a:lumOff val="35000"/>
                  </a:schemeClr>
                </a:solidFill>
                <a:latin typeface="+mj-lt"/>
              </a:rPr>
              <a:t>Programme leadership &amp; delivery</a:t>
            </a:r>
          </a:p>
          <a:p>
            <a:pPr>
              <a:lnSpc>
                <a:spcPct val="120000"/>
              </a:lnSpc>
              <a:spcBef>
                <a:spcPts val="0"/>
              </a:spcBef>
              <a:defRPr/>
            </a:pPr>
            <a:r>
              <a:rPr lang="en-US" sz="1000" dirty="0">
                <a:solidFill>
                  <a:schemeClr val="tx1">
                    <a:lumMod val="65000"/>
                    <a:lumOff val="35000"/>
                  </a:schemeClr>
                </a:solidFill>
                <a:latin typeface="+mj-lt"/>
              </a:rPr>
              <a:t>Medicine Management, software development</a:t>
            </a:r>
          </a:p>
          <a:p>
            <a:pPr>
              <a:lnSpc>
                <a:spcPct val="120000"/>
              </a:lnSpc>
              <a:spcBef>
                <a:spcPts val="0"/>
              </a:spcBef>
              <a:defRPr/>
            </a:pPr>
            <a:endParaRPr lang="en-US" sz="1000" dirty="0">
              <a:solidFill>
                <a:schemeClr val="tx1">
                  <a:lumMod val="65000"/>
                  <a:lumOff val="35000"/>
                </a:schemeClr>
              </a:solidFill>
              <a:latin typeface="+mj-lt"/>
            </a:endParaRPr>
          </a:p>
        </p:txBody>
      </p:sp>
      <p:sp>
        <p:nvSpPr>
          <p:cNvPr id="46" name="Rectangle 45">
            <a:extLst>
              <a:ext uri="{FF2B5EF4-FFF2-40B4-BE49-F238E27FC236}">
                <a16:creationId xmlns:a16="http://schemas.microsoft.com/office/drawing/2014/main" id="{E4252EF7-620E-3A4B-93D3-C0270DCB9CA1}"/>
              </a:ext>
            </a:extLst>
          </p:cNvPr>
          <p:cNvSpPr/>
          <p:nvPr/>
        </p:nvSpPr>
        <p:spPr>
          <a:xfrm>
            <a:off x="8411532" y="3045180"/>
            <a:ext cx="1573262" cy="2480679"/>
          </a:xfrm>
          <a:prstGeom prst="rect">
            <a:avLst/>
          </a:prstGeom>
        </p:spPr>
        <p:txBody>
          <a:bodyPr wrap="square">
            <a:spAutoFit/>
          </a:bodyPr>
          <a:lstStyle/>
          <a:p>
            <a:pPr marL="171450" indent="-171450">
              <a:lnSpc>
                <a:spcPct val="120000"/>
              </a:lnSpc>
              <a:buFont typeface="Arial" panose="020B0604020202020204" pitchFamily="34" charset="0"/>
              <a:buChar char="•"/>
              <a:defRPr/>
            </a:pPr>
            <a:r>
              <a:rPr lang="en-GB" sz="1000" dirty="0">
                <a:solidFill>
                  <a:schemeClr val="tx1">
                    <a:lumMod val="65000"/>
                    <a:lumOff val="35000"/>
                  </a:schemeClr>
                </a:solidFill>
                <a:latin typeface="+mj-lt"/>
              </a:rPr>
              <a:t>Over 11 years in the scientific industry </a:t>
            </a:r>
          </a:p>
          <a:p>
            <a:pPr marL="171450" indent="-171450">
              <a:lnSpc>
                <a:spcPct val="120000"/>
              </a:lnSpc>
              <a:buFont typeface="Arial" panose="020B0604020202020204" pitchFamily="34" charset="0"/>
              <a:buChar char="•"/>
              <a:defRPr/>
            </a:pPr>
            <a:r>
              <a:rPr lang="en-GB" sz="1000" dirty="0">
                <a:solidFill>
                  <a:schemeClr val="tx1">
                    <a:lumMod val="65000"/>
                    <a:lumOff val="35000"/>
                  </a:schemeClr>
                </a:solidFill>
                <a:latin typeface="+mj-lt"/>
              </a:rPr>
              <a:t>Molecular diagnostics, large pharma, CROs actively involved in management, growth and global expansion of SMEs </a:t>
            </a:r>
          </a:p>
          <a:p>
            <a:pPr marL="171450" indent="-171450">
              <a:lnSpc>
                <a:spcPct val="120000"/>
              </a:lnSpc>
              <a:buFont typeface="Arial" panose="020B0604020202020204" pitchFamily="34" charset="0"/>
              <a:buChar char="•"/>
              <a:defRPr/>
            </a:pPr>
            <a:r>
              <a:rPr lang="en-GB" sz="1000" dirty="0">
                <a:solidFill>
                  <a:schemeClr val="tx1">
                    <a:lumMod val="65000"/>
                    <a:lumOff val="35000"/>
                  </a:schemeClr>
                </a:solidFill>
                <a:latin typeface="+mj-lt"/>
              </a:rPr>
              <a:t>Focus on the development and optimisation of consumer genetics testing programs</a:t>
            </a:r>
          </a:p>
        </p:txBody>
      </p:sp>
      <p:pic>
        <p:nvPicPr>
          <p:cNvPr id="47" name="Picture 12" descr="page2image5110208">
            <a:extLst>
              <a:ext uri="{FF2B5EF4-FFF2-40B4-BE49-F238E27FC236}">
                <a16:creationId xmlns:a16="http://schemas.microsoft.com/office/drawing/2014/main" id="{E6F6707E-5CF3-684E-8418-7D44FCA542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8682379" y="1435823"/>
            <a:ext cx="914475" cy="875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47" descr="A person sitting at a desk with a computer and a cup of coffee&#10;&#10;Description automatically generated with low confidence">
            <a:extLst>
              <a:ext uri="{FF2B5EF4-FFF2-40B4-BE49-F238E27FC236}">
                <a16:creationId xmlns:a16="http://schemas.microsoft.com/office/drawing/2014/main" id="{9533DEA7-76D8-3844-ACF7-80CA9470E0F9}"/>
              </a:ext>
            </a:extLst>
          </p:cNvPr>
          <p:cNvPicPr>
            <a:picLocks noChangeAspect="1"/>
          </p:cNvPicPr>
          <p:nvPr/>
        </p:nvPicPr>
        <p:blipFill rotWithShape="1">
          <a:blip r:embed="rId7"/>
          <a:srcRect l="30586" t="20758" r="30184" b="50470"/>
          <a:stretch/>
        </p:blipFill>
        <p:spPr>
          <a:xfrm>
            <a:off x="5425489" y="1487734"/>
            <a:ext cx="767010" cy="845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 name="Content Placeholder 2">
            <a:extLst>
              <a:ext uri="{FF2B5EF4-FFF2-40B4-BE49-F238E27FC236}">
                <a16:creationId xmlns:a16="http://schemas.microsoft.com/office/drawing/2014/main" id="{F9D2DBF4-B52C-6E4A-8019-FC3B2445AD7E}"/>
              </a:ext>
            </a:extLst>
          </p:cNvPr>
          <p:cNvSpPr txBox="1">
            <a:spLocks noChangeArrowheads="1"/>
          </p:cNvSpPr>
          <p:nvPr/>
        </p:nvSpPr>
        <p:spPr bwMode="auto">
          <a:xfrm>
            <a:off x="3284796" y="2449868"/>
            <a:ext cx="1709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85800" indent="-22860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pPr>
            <a:r>
              <a:rPr lang="en-US" altLang="en-US" sz="1200" b="1" dirty="0">
                <a:solidFill>
                  <a:srgbClr val="4CB3AE"/>
                </a:solidFill>
                <a:latin typeface="+mj-lt"/>
              </a:rPr>
              <a:t>Dr Karen Whiting </a:t>
            </a:r>
            <a:br>
              <a:rPr lang="en-US" altLang="en-US" sz="1200" b="1" dirty="0">
                <a:solidFill>
                  <a:srgbClr val="4CB3AE"/>
                </a:solidFill>
                <a:latin typeface="+mj-lt"/>
              </a:rPr>
            </a:br>
            <a:r>
              <a:rPr lang="en-US" altLang="en-US" sz="1200" b="1" dirty="0">
                <a:solidFill>
                  <a:srgbClr val="4CB3AE"/>
                </a:solidFill>
                <a:latin typeface="+mj-lt"/>
              </a:rPr>
              <a:t>CTO</a:t>
            </a:r>
          </a:p>
        </p:txBody>
      </p:sp>
      <p:sp>
        <p:nvSpPr>
          <p:cNvPr id="51" name="Content Placeholder 2">
            <a:extLst>
              <a:ext uri="{FF2B5EF4-FFF2-40B4-BE49-F238E27FC236}">
                <a16:creationId xmlns:a16="http://schemas.microsoft.com/office/drawing/2014/main" id="{0D6AC3AA-5152-604E-A4E0-7EBA9E023365}"/>
              </a:ext>
            </a:extLst>
          </p:cNvPr>
          <p:cNvSpPr txBox="1">
            <a:spLocks noChangeArrowheads="1"/>
          </p:cNvSpPr>
          <p:nvPr/>
        </p:nvSpPr>
        <p:spPr bwMode="auto">
          <a:xfrm>
            <a:off x="8322140" y="2419724"/>
            <a:ext cx="1709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85800" indent="-22860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pPr>
            <a:r>
              <a:rPr lang="en-US" altLang="en-US" sz="1200" b="1" dirty="0">
                <a:solidFill>
                  <a:srgbClr val="4CB3AE"/>
                </a:solidFill>
                <a:latin typeface="+mj-lt"/>
              </a:rPr>
              <a:t>Bhavika Patel</a:t>
            </a:r>
          </a:p>
          <a:p>
            <a:pPr algn="ctr" eaLnBrk="1" hangingPunct="1">
              <a:lnSpc>
                <a:spcPct val="120000"/>
              </a:lnSpc>
              <a:buFont typeface="Arial" panose="020B0604020202020204" pitchFamily="34" charset="0"/>
              <a:buNone/>
            </a:pPr>
            <a:r>
              <a:rPr lang="en-US" altLang="en-US" sz="1200" b="1" dirty="0">
                <a:solidFill>
                  <a:srgbClr val="4CB3AE"/>
                </a:solidFill>
                <a:latin typeface="+mj-lt"/>
              </a:rPr>
              <a:t>Product Specialist</a:t>
            </a:r>
          </a:p>
        </p:txBody>
      </p:sp>
      <p:sp>
        <p:nvSpPr>
          <p:cNvPr id="52" name="Content Placeholder 2">
            <a:extLst>
              <a:ext uri="{FF2B5EF4-FFF2-40B4-BE49-F238E27FC236}">
                <a16:creationId xmlns:a16="http://schemas.microsoft.com/office/drawing/2014/main" id="{C000EF67-6DE8-5B41-A15F-DA11EA58252A}"/>
              </a:ext>
            </a:extLst>
          </p:cNvPr>
          <p:cNvSpPr txBox="1">
            <a:spLocks noChangeArrowheads="1"/>
          </p:cNvSpPr>
          <p:nvPr/>
        </p:nvSpPr>
        <p:spPr bwMode="auto">
          <a:xfrm>
            <a:off x="162106" y="2471642"/>
            <a:ext cx="1709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85800" indent="-22860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pPr>
            <a:r>
              <a:rPr lang="en-US" altLang="en-US" sz="1200" b="1" dirty="0">
                <a:solidFill>
                  <a:srgbClr val="4CB3AE"/>
                </a:solidFill>
                <a:latin typeface="+mj-lt"/>
              </a:rPr>
              <a:t>Penny McCormick</a:t>
            </a:r>
          </a:p>
          <a:p>
            <a:pPr algn="ctr" eaLnBrk="1" hangingPunct="1">
              <a:lnSpc>
                <a:spcPct val="120000"/>
              </a:lnSpc>
              <a:buFont typeface="Arial" panose="020B0604020202020204" pitchFamily="34" charset="0"/>
              <a:buNone/>
            </a:pPr>
            <a:r>
              <a:rPr lang="en-US" altLang="en-US" sz="1200" b="1" dirty="0">
                <a:solidFill>
                  <a:srgbClr val="4CB3AE"/>
                </a:solidFill>
                <a:latin typeface="+mj-lt"/>
              </a:rPr>
              <a:t>CEO</a:t>
            </a:r>
          </a:p>
        </p:txBody>
      </p:sp>
      <p:sp>
        <p:nvSpPr>
          <p:cNvPr id="53" name="Content Placeholder 2">
            <a:extLst>
              <a:ext uri="{FF2B5EF4-FFF2-40B4-BE49-F238E27FC236}">
                <a16:creationId xmlns:a16="http://schemas.microsoft.com/office/drawing/2014/main" id="{22485DE6-684D-8242-8CF2-B89134B76A7F}"/>
              </a:ext>
            </a:extLst>
          </p:cNvPr>
          <p:cNvSpPr txBox="1">
            <a:spLocks noChangeArrowheads="1"/>
          </p:cNvSpPr>
          <p:nvPr/>
        </p:nvSpPr>
        <p:spPr bwMode="auto">
          <a:xfrm>
            <a:off x="4991099" y="2446849"/>
            <a:ext cx="1709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85800" indent="-22860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pPr>
            <a:r>
              <a:rPr lang="en-US" altLang="en-US" sz="1200" b="1" dirty="0">
                <a:solidFill>
                  <a:srgbClr val="4CB3AE"/>
                </a:solidFill>
                <a:latin typeface="+mj-lt"/>
              </a:rPr>
              <a:t>Amy Howarth</a:t>
            </a:r>
            <a:br>
              <a:rPr lang="en-US" altLang="en-US" sz="1200" b="1" dirty="0">
                <a:solidFill>
                  <a:srgbClr val="4CB3AE"/>
                </a:solidFill>
                <a:latin typeface="+mj-lt"/>
              </a:rPr>
            </a:br>
            <a:r>
              <a:rPr lang="en-US" altLang="en-US" sz="1200" b="1" dirty="0">
                <a:solidFill>
                  <a:srgbClr val="4CB3AE"/>
                </a:solidFill>
                <a:latin typeface="+mj-lt"/>
              </a:rPr>
              <a:t>Marketing Manager</a:t>
            </a:r>
          </a:p>
        </p:txBody>
      </p:sp>
      <p:sp>
        <p:nvSpPr>
          <p:cNvPr id="55" name="Content Placeholder 2">
            <a:extLst>
              <a:ext uri="{FF2B5EF4-FFF2-40B4-BE49-F238E27FC236}">
                <a16:creationId xmlns:a16="http://schemas.microsoft.com/office/drawing/2014/main" id="{88976EFE-F5C1-6F43-8E1E-74EC50717C32}"/>
              </a:ext>
            </a:extLst>
          </p:cNvPr>
          <p:cNvSpPr txBox="1">
            <a:spLocks noChangeArrowheads="1"/>
          </p:cNvSpPr>
          <p:nvPr/>
        </p:nvSpPr>
        <p:spPr bwMode="auto">
          <a:xfrm>
            <a:off x="6621283" y="2409672"/>
            <a:ext cx="1709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85800" indent="-22860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buFont typeface="Arial" panose="020B0604020202020204" pitchFamily="34" charset="0"/>
              <a:buNone/>
            </a:pPr>
            <a:r>
              <a:rPr lang="en-US" altLang="en-US" sz="1200" b="1" dirty="0">
                <a:solidFill>
                  <a:srgbClr val="4CB3AE"/>
                </a:solidFill>
                <a:latin typeface="+mj-lt"/>
              </a:rPr>
              <a:t>Jane Kelly</a:t>
            </a:r>
            <a:br>
              <a:rPr lang="en-US" altLang="en-US" sz="1200" b="1" dirty="0">
                <a:solidFill>
                  <a:srgbClr val="4CB3AE"/>
                </a:solidFill>
                <a:latin typeface="+mj-lt"/>
              </a:rPr>
            </a:br>
            <a:r>
              <a:rPr lang="en-US" altLang="en-US" sz="1200" b="1" dirty="0">
                <a:solidFill>
                  <a:srgbClr val="4CB3AE"/>
                </a:solidFill>
                <a:latin typeface="+mj-lt"/>
              </a:rPr>
              <a:t>Operations Manager</a:t>
            </a:r>
          </a:p>
        </p:txBody>
      </p:sp>
      <p:sp>
        <p:nvSpPr>
          <p:cNvPr id="56" name="Rectangle 55">
            <a:extLst>
              <a:ext uri="{FF2B5EF4-FFF2-40B4-BE49-F238E27FC236}">
                <a16:creationId xmlns:a16="http://schemas.microsoft.com/office/drawing/2014/main" id="{8F40D606-549E-7E49-B00B-C847B105CB21}"/>
              </a:ext>
            </a:extLst>
          </p:cNvPr>
          <p:cNvSpPr/>
          <p:nvPr/>
        </p:nvSpPr>
        <p:spPr>
          <a:xfrm>
            <a:off x="5142234" y="3058244"/>
            <a:ext cx="1607310" cy="2480679"/>
          </a:xfrm>
          <a:prstGeom prst="rect">
            <a:avLst/>
          </a:prstGeom>
        </p:spPr>
        <p:txBody>
          <a:bodyPr wrap="square">
            <a:spAutoFit/>
          </a:bodyPr>
          <a:lstStyle/>
          <a:p>
            <a:pPr marL="171450" indent="-171450">
              <a:lnSpc>
                <a:spcPct val="120000"/>
              </a:lnSpc>
              <a:buFont typeface="Arial" panose="020B0604020202020204" pitchFamily="34" charset="0"/>
              <a:buChar char="•"/>
            </a:pPr>
            <a:r>
              <a:rPr lang="en-GB" sz="1000" dirty="0">
                <a:solidFill>
                  <a:schemeClr val="tx1">
                    <a:lumMod val="65000"/>
                    <a:lumOff val="35000"/>
                  </a:schemeClr>
                </a:solidFill>
                <a:latin typeface="+mj-lt"/>
              </a:rPr>
              <a:t>20 years consumer &amp; retail brand marketing</a:t>
            </a:r>
          </a:p>
          <a:p>
            <a:pPr marL="171450" indent="-171450">
              <a:lnSpc>
                <a:spcPct val="120000"/>
              </a:lnSpc>
              <a:buFont typeface="Arial" panose="020B0604020202020204" pitchFamily="34" charset="0"/>
              <a:buChar char="•"/>
            </a:pPr>
            <a:r>
              <a:rPr lang="en-GB" sz="1000" dirty="0">
                <a:solidFill>
                  <a:schemeClr val="tx1">
                    <a:lumMod val="65000"/>
                    <a:lumOff val="35000"/>
                  </a:schemeClr>
                </a:solidFill>
                <a:latin typeface="+mj-lt"/>
              </a:rPr>
              <a:t>European marketing teams leadership for international retail brands, including Gap, Uniqlo and Boden.</a:t>
            </a:r>
          </a:p>
          <a:p>
            <a:pPr marL="171450" indent="-171450">
              <a:lnSpc>
                <a:spcPct val="120000"/>
              </a:lnSpc>
              <a:buFont typeface="Arial" panose="020B0604020202020204" pitchFamily="34" charset="0"/>
              <a:buChar char="•"/>
            </a:pPr>
            <a:r>
              <a:rPr lang="en-GB" sz="1000" dirty="0">
                <a:solidFill>
                  <a:schemeClr val="tx1">
                    <a:lumMod val="65000"/>
                    <a:lumOff val="35000"/>
                  </a:schemeClr>
                </a:solidFill>
                <a:latin typeface="+mj-lt"/>
              </a:rPr>
              <a:t>Proven development of integrated consumer marketing strategies, campaign and brand development and digital marketing</a:t>
            </a:r>
          </a:p>
        </p:txBody>
      </p:sp>
      <p:pic>
        <p:nvPicPr>
          <p:cNvPr id="10" name="Picture 9" descr="A purple rectangle with white text&#10;&#10;Description automatically generated with low confidence">
            <a:extLst>
              <a:ext uri="{FF2B5EF4-FFF2-40B4-BE49-F238E27FC236}">
                <a16:creationId xmlns:a16="http://schemas.microsoft.com/office/drawing/2014/main" id="{D9EA6FAA-CAD9-114B-9355-E53DD9A55EFC}"/>
              </a:ext>
            </a:extLst>
          </p:cNvPr>
          <p:cNvPicPr>
            <a:picLocks noChangeAspect="1"/>
          </p:cNvPicPr>
          <p:nvPr/>
        </p:nvPicPr>
        <p:blipFill>
          <a:blip r:embed="rId8"/>
          <a:stretch>
            <a:fillRect/>
          </a:stretch>
        </p:blipFill>
        <p:spPr>
          <a:xfrm>
            <a:off x="231472" y="5666829"/>
            <a:ext cx="647255" cy="586918"/>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FDA20554-4C01-8346-9767-9D43755F1065}"/>
              </a:ext>
            </a:extLst>
          </p:cNvPr>
          <p:cNvPicPr>
            <a:picLocks noChangeAspect="1"/>
          </p:cNvPicPr>
          <p:nvPr/>
        </p:nvPicPr>
        <p:blipFill rotWithShape="1">
          <a:blip r:embed="rId9"/>
          <a:srcRect l="19465" t="60017" r="20290" b="8129"/>
          <a:stretch/>
        </p:blipFill>
        <p:spPr>
          <a:xfrm>
            <a:off x="5508892" y="5775543"/>
            <a:ext cx="803558" cy="460589"/>
          </a:xfrm>
          <a:prstGeom prst="rect">
            <a:avLst/>
          </a:prstGeom>
        </p:spPr>
      </p:pic>
      <p:pic>
        <p:nvPicPr>
          <p:cNvPr id="58" name="Picture 2">
            <a:extLst>
              <a:ext uri="{FF2B5EF4-FFF2-40B4-BE49-F238E27FC236}">
                <a16:creationId xmlns:a16="http://schemas.microsoft.com/office/drawing/2014/main" id="{5B98CD32-C28E-324E-A745-B3A9F00545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3918" y="5757163"/>
            <a:ext cx="1242434" cy="3028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ologic: Breakthrough Diagnostic &amp; Medical Imaging Solutions">
            <a:extLst>
              <a:ext uri="{FF2B5EF4-FFF2-40B4-BE49-F238E27FC236}">
                <a16:creationId xmlns:a16="http://schemas.microsoft.com/office/drawing/2014/main" id="{E75F8EA5-73E2-FF45-8699-28C5077A0E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2411" y="5840360"/>
            <a:ext cx="943344" cy="2978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Yourgene Health plc - Home">
            <a:extLst>
              <a:ext uri="{FF2B5EF4-FFF2-40B4-BE49-F238E27FC236}">
                <a16:creationId xmlns:a16="http://schemas.microsoft.com/office/drawing/2014/main" id="{669F4DB4-21A8-4342-891D-8FD633A471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7658" y="5696073"/>
            <a:ext cx="998384" cy="4991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89C0DCFE-091E-2B43-8513-F8C1D7E421F6}"/>
              </a:ext>
            </a:extLst>
          </p:cNvPr>
          <p:cNvPicPr>
            <a:picLocks noChangeAspect="1"/>
          </p:cNvPicPr>
          <p:nvPr/>
        </p:nvPicPr>
        <p:blipFill>
          <a:blip r:embed="rId13"/>
          <a:stretch>
            <a:fillRect/>
          </a:stretch>
        </p:blipFill>
        <p:spPr>
          <a:xfrm>
            <a:off x="2022027" y="1401426"/>
            <a:ext cx="894932" cy="894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 name="Content Placeholder 2">
            <a:extLst>
              <a:ext uri="{FF2B5EF4-FFF2-40B4-BE49-F238E27FC236}">
                <a16:creationId xmlns:a16="http://schemas.microsoft.com/office/drawing/2014/main" id="{D07A0ECF-EC80-C14D-9A41-7A6C46A16247}"/>
              </a:ext>
            </a:extLst>
          </p:cNvPr>
          <p:cNvSpPr txBox="1">
            <a:spLocks/>
          </p:cNvSpPr>
          <p:nvPr/>
        </p:nvSpPr>
        <p:spPr>
          <a:xfrm>
            <a:off x="1561072" y="2474558"/>
            <a:ext cx="1830428" cy="6930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b="1" dirty="0">
                <a:solidFill>
                  <a:srgbClr val="4CB3AE"/>
                </a:solidFill>
                <a:latin typeface="+mj-lt"/>
              </a:rPr>
              <a:t>Maddy Kennedy</a:t>
            </a:r>
          </a:p>
          <a:p>
            <a:pPr marL="0" indent="0" algn="ctr">
              <a:lnSpc>
                <a:spcPct val="120000"/>
              </a:lnSpc>
              <a:spcBef>
                <a:spcPts val="0"/>
              </a:spcBef>
              <a:buFont typeface="Arial" panose="020B0604020202020204" pitchFamily="34" charset="0"/>
              <a:buNone/>
            </a:pPr>
            <a:r>
              <a:rPr lang="en-US" sz="1200" b="1" dirty="0">
                <a:solidFill>
                  <a:srgbClr val="4CB3AE"/>
                </a:solidFill>
                <a:latin typeface="+mj-lt"/>
              </a:rPr>
              <a:t>CFO</a:t>
            </a:r>
          </a:p>
        </p:txBody>
      </p:sp>
      <p:sp>
        <p:nvSpPr>
          <p:cNvPr id="69" name="Content Placeholder 2">
            <a:extLst>
              <a:ext uri="{FF2B5EF4-FFF2-40B4-BE49-F238E27FC236}">
                <a16:creationId xmlns:a16="http://schemas.microsoft.com/office/drawing/2014/main" id="{0E8354C9-4BA6-9B4F-9F2A-760D5E3C656D}"/>
              </a:ext>
            </a:extLst>
          </p:cNvPr>
          <p:cNvSpPr txBox="1">
            <a:spLocks/>
          </p:cNvSpPr>
          <p:nvPr/>
        </p:nvSpPr>
        <p:spPr>
          <a:xfrm>
            <a:off x="1738645" y="3054433"/>
            <a:ext cx="1566128" cy="18026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1000" dirty="0">
                <a:solidFill>
                  <a:schemeClr val="tx1">
                    <a:lumMod val="65000"/>
                    <a:lumOff val="35000"/>
                  </a:schemeClr>
                </a:solidFill>
                <a:latin typeface="+mj-lt"/>
              </a:rPr>
              <a:t>Proven CFO for transformational out-licensing, acquisition and IPO</a:t>
            </a:r>
          </a:p>
          <a:p>
            <a:pPr>
              <a:lnSpc>
                <a:spcPct val="120000"/>
              </a:lnSpc>
              <a:spcBef>
                <a:spcPts val="0"/>
              </a:spcBef>
            </a:pPr>
            <a:r>
              <a:rPr lang="en-US" sz="1000" dirty="0">
                <a:solidFill>
                  <a:schemeClr val="tx1">
                    <a:lumMod val="65000"/>
                    <a:lumOff val="35000"/>
                  </a:schemeClr>
                </a:solidFill>
                <a:latin typeface="+mj-lt"/>
              </a:rPr>
              <a:t>Life science and tech specialties </a:t>
            </a:r>
          </a:p>
          <a:p>
            <a:pPr>
              <a:lnSpc>
                <a:spcPct val="120000"/>
              </a:lnSpc>
              <a:spcBef>
                <a:spcPts val="0"/>
              </a:spcBef>
            </a:pPr>
            <a:r>
              <a:rPr lang="en-US" sz="1000" dirty="0">
                <a:solidFill>
                  <a:schemeClr val="tx1">
                    <a:lumMod val="65000"/>
                    <a:lumOff val="35000"/>
                  </a:schemeClr>
                </a:solidFill>
                <a:latin typeface="+mj-lt"/>
              </a:rPr>
              <a:t>Digital health portfolio, Alliance Pharma</a:t>
            </a:r>
          </a:p>
          <a:p>
            <a:pPr>
              <a:lnSpc>
                <a:spcPct val="120000"/>
              </a:lnSpc>
              <a:spcBef>
                <a:spcPts val="0"/>
              </a:spcBef>
            </a:pPr>
            <a:endParaRPr lang="en-US" sz="1100" dirty="0">
              <a:solidFill>
                <a:schemeClr val="tx1">
                  <a:lumMod val="65000"/>
                  <a:lumOff val="35000"/>
                </a:schemeClr>
              </a:solidFill>
              <a:latin typeface="+mj-lt"/>
            </a:endParaRPr>
          </a:p>
        </p:txBody>
      </p:sp>
      <p:pic>
        <p:nvPicPr>
          <p:cNvPr id="71" name="Picture 70" descr="Text, icon&#10;&#10;Description automatically generated with medium confidence">
            <a:extLst>
              <a:ext uri="{FF2B5EF4-FFF2-40B4-BE49-F238E27FC236}">
                <a16:creationId xmlns:a16="http://schemas.microsoft.com/office/drawing/2014/main" id="{B4D55D71-7D81-6946-8F07-459317F15E1E}"/>
              </a:ext>
            </a:extLst>
          </p:cNvPr>
          <p:cNvPicPr>
            <a:picLocks noChangeAspect="1"/>
          </p:cNvPicPr>
          <p:nvPr/>
        </p:nvPicPr>
        <p:blipFill>
          <a:blip r:embed="rId14"/>
          <a:stretch>
            <a:fillRect/>
          </a:stretch>
        </p:blipFill>
        <p:spPr>
          <a:xfrm>
            <a:off x="2525054" y="5920215"/>
            <a:ext cx="1388058" cy="187388"/>
          </a:xfrm>
          <a:prstGeom prst="rect">
            <a:avLst/>
          </a:prstGeom>
        </p:spPr>
      </p:pic>
      <p:sp>
        <p:nvSpPr>
          <p:cNvPr id="73" name="Rectangle 72">
            <a:extLst>
              <a:ext uri="{FF2B5EF4-FFF2-40B4-BE49-F238E27FC236}">
                <a16:creationId xmlns:a16="http://schemas.microsoft.com/office/drawing/2014/main" id="{B43B04BF-77F3-F842-811C-1561A4F042B4}"/>
              </a:ext>
            </a:extLst>
          </p:cNvPr>
          <p:cNvSpPr/>
          <p:nvPr/>
        </p:nvSpPr>
        <p:spPr>
          <a:xfrm>
            <a:off x="6877760" y="3034125"/>
            <a:ext cx="1446805" cy="2665345"/>
          </a:xfrm>
          <a:prstGeom prst="rect">
            <a:avLst/>
          </a:prstGeom>
        </p:spPr>
        <p:txBody>
          <a:bodyPr wrap="square">
            <a:spAutoFit/>
          </a:bodyPr>
          <a:lstStyle/>
          <a:p>
            <a:pPr marL="171450" indent="-171450">
              <a:lnSpc>
                <a:spcPct val="120000"/>
              </a:lnSpc>
              <a:buFont typeface="Arial" panose="020B0604020202020204" pitchFamily="34" charset="0"/>
              <a:buChar char="•"/>
            </a:pPr>
            <a:r>
              <a:rPr lang="en-US" sz="1000" dirty="0">
                <a:solidFill>
                  <a:schemeClr val="tx1">
                    <a:lumMod val="65000"/>
                    <a:lumOff val="35000"/>
                  </a:schemeClr>
                </a:solidFill>
                <a:latin typeface="+mj-lt"/>
              </a:rPr>
              <a:t>Over 30 years experience in scientific field</a:t>
            </a:r>
          </a:p>
          <a:p>
            <a:pPr marL="171450" indent="-171450">
              <a:lnSpc>
                <a:spcPct val="120000"/>
              </a:lnSpc>
              <a:buFont typeface="Arial" panose="020B0604020202020204" pitchFamily="34" charset="0"/>
              <a:buChar char="•"/>
            </a:pPr>
            <a:r>
              <a:rPr lang="en-US" sz="1000" dirty="0">
                <a:solidFill>
                  <a:schemeClr val="tx1">
                    <a:lumMod val="65000"/>
                    <a:lumOff val="35000"/>
                  </a:schemeClr>
                </a:solidFill>
                <a:latin typeface="+mj-lt"/>
              </a:rPr>
              <a:t>Co-founder and Operational Director of Ex5 Genomics and The Genome Store</a:t>
            </a:r>
          </a:p>
          <a:p>
            <a:pPr marL="171450" indent="-171450">
              <a:lnSpc>
                <a:spcPct val="120000"/>
              </a:lnSpc>
              <a:buFont typeface="Arial" panose="020B0604020202020204" pitchFamily="34" charset="0"/>
              <a:buChar char="•"/>
            </a:pPr>
            <a:r>
              <a:rPr lang="en-US" sz="1000" dirty="0">
                <a:solidFill>
                  <a:schemeClr val="tx1">
                    <a:lumMod val="65000"/>
                    <a:lumOff val="35000"/>
                  </a:schemeClr>
                </a:solidFill>
                <a:latin typeface="+mj-lt"/>
              </a:rPr>
              <a:t>Operational Management of regulatory compliant Molecular Genetic testing services (ISO 17025 and GCP)</a:t>
            </a:r>
          </a:p>
          <a:p>
            <a:pPr marL="171450" indent="-171450">
              <a:lnSpc>
                <a:spcPct val="120000"/>
              </a:lnSpc>
              <a:buFont typeface="Arial" panose="020B0604020202020204" pitchFamily="34" charset="0"/>
              <a:buChar char="•"/>
            </a:pPr>
            <a:endParaRPr lang="en-GB" sz="1000" dirty="0">
              <a:solidFill>
                <a:schemeClr val="tx1">
                  <a:lumMod val="65000"/>
                  <a:lumOff val="35000"/>
                </a:schemeClr>
              </a:solidFill>
              <a:latin typeface="+mj-lt"/>
            </a:endParaRPr>
          </a:p>
        </p:txBody>
      </p:sp>
      <p:pic>
        <p:nvPicPr>
          <p:cNvPr id="77" name="Picture 76" descr="A red and white logo&#10;&#10;Description automatically generated with low confidence">
            <a:extLst>
              <a:ext uri="{FF2B5EF4-FFF2-40B4-BE49-F238E27FC236}">
                <a16:creationId xmlns:a16="http://schemas.microsoft.com/office/drawing/2014/main" id="{159EF953-BA16-B740-80B3-92F32BBAE62A}"/>
              </a:ext>
            </a:extLst>
          </p:cNvPr>
          <p:cNvPicPr>
            <a:picLocks noChangeAspect="1"/>
          </p:cNvPicPr>
          <p:nvPr/>
        </p:nvPicPr>
        <p:blipFill>
          <a:blip r:embed="rId15"/>
          <a:stretch>
            <a:fillRect/>
          </a:stretch>
        </p:blipFill>
        <p:spPr>
          <a:xfrm>
            <a:off x="1109093" y="5798648"/>
            <a:ext cx="1163900" cy="356355"/>
          </a:xfrm>
          <a:prstGeom prst="rect">
            <a:avLst/>
          </a:prstGeom>
        </p:spPr>
      </p:pic>
      <p:pic>
        <p:nvPicPr>
          <p:cNvPr id="4" name="Picture 3">
            <a:extLst>
              <a:ext uri="{FF2B5EF4-FFF2-40B4-BE49-F238E27FC236}">
                <a16:creationId xmlns:a16="http://schemas.microsoft.com/office/drawing/2014/main" id="{A35AB4F9-D8B4-1044-8A82-91CAFBF7592E}"/>
              </a:ext>
            </a:extLst>
          </p:cNvPr>
          <p:cNvPicPr>
            <a:picLocks noChangeAspect="1"/>
          </p:cNvPicPr>
          <p:nvPr/>
        </p:nvPicPr>
        <p:blipFill>
          <a:blip r:embed="rId16"/>
          <a:stretch>
            <a:fillRect/>
          </a:stretch>
        </p:blipFill>
        <p:spPr>
          <a:xfrm>
            <a:off x="4032738" y="5591395"/>
            <a:ext cx="1163900" cy="632118"/>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BF2DAF4F-605A-6D46-A0F1-B05D85BDE0E1}"/>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0"/>
                    </a14:imgEffect>
                  </a14:imgLayer>
                </a14:imgProps>
              </a:ext>
            </a:extLst>
          </a:blip>
          <a:srcRect l="36556" t="34297" r="41794" b="29531"/>
          <a:stretch/>
        </p:blipFill>
        <p:spPr>
          <a:xfrm>
            <a:off x="7041663" y="1487734"/>
            <a:ext cx="867744" cy="862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a:extLst>
              <a:ext uri="{FF2B5EF4-FFF2-40B4-BE49-F238E27FC236}">
                <a16:creationId xmlns:a16="http://schemas.microsoft.com/office/drawing/2014/main" id="{5F434C36-4A7B-FF45-B72C-79AC2B4280CA}"/>
              </a:ext>
            </a:extLst>
          </p:cNvPr>
          <p:cNvSpPr>
            <a:spLocks noGrp="1"/>
          </p:cNvSpPr>
          <p:nvPr>
            <p:ph type="sldNum" sz="quarter" idx="4"/>
          </p:nvPr>
        </p:nvSpPr>
        <p:spPr/>
        <p:txBody>
          <a:bodyPr/>
          <a:lstStyle/>
          <a:p>
            <a:fld id="{21D6478C-BE34-4261-AD78-3D0CEEB74823}" type="slidenum">
              <a:rPr lang="en-GB" smtClean="0"/>
              <a:t>3</a:t>
            </a:fld>
            <a:endParaRPr lang="en-GB" dirty="0"/>
          </a:p>
        </p:txBody>
      </p:sp>
      <p:pic>
        <p:nvPicPr>
          <p:cNvPr id="49" name="Picture 48" descr="A picture containing logo&#10;&#10;Description automatically generated">
            <a:extLst>
              <a:ext uri="{FF2B5EF4-FFF2-40B4-BE49-F238E27FC236}">
                <a16:creationId xmlns:a16="http://schemas.microsoft.com/office/drawing/2014/main" id="{C0F7A675-276E-D14F-AE4A-A2D5FEEF95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5" name="Rounded Rectangle 4">
            <a:extLst>
              <a:ext uri="{FF2B5EF4-FFF2-40B4-BE49-F238E27FC236}">
                <a16:creationId xmlns:a16="http://schemas.microsoft.com/office/drawing/2014/main" id="{4E914FBD-396C-884A-A0DE-F777E0A97361}"/>
              </a:ext>
            </a:extLst>
          </p:cNvPr>
          <p:cNvSpPr/>
          <p:nvPr/>
        </p:nvSpPr>
        <p:spPr>
          <a:xfrm>
            <a:off x="99331" y="1129357"/>
            <a:ext cx="3175625" cy="45514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0291E3-F690-5343-8AAA-1CD4196CD956}"/>
              </a:ext>
            </a:extLst>
          </p:cNvPr>
          <p:cNvSpPr txBox="1"/>
          <p:nvPr/>
        </p:nvSpPr>
        <p:spPr>
          <a:xfrm>
            <a:off x="1146317" y="1052212"/>
            <a:ext cx="1220334" cy="646331"/>
          </a:xfrm>
          <a:prstGeom prst="rect">
            <a:avLst/>
          </a:prstGeom>
          <a:noFill/>
        </p:spPr>
        <p:txBody>
          <a:bodyPr wrap="none" rtlCol="0">
            <a:spAutoFit/>
          </a:bodyPr>
          <a:lstStyle/>
          <a:p>
            <a:pPr algn="ctr"/>
            <a:r>
              <a:rPr lang="en-US" dirty="0">
                <a:solidFill>
                  <a:srgbClr val="3F9996"/>
                </a:solidFill>
                <a:latin typeface="+mj-lt"/>
              </a:rPr>
              <a:t>Presenting </a:t>
            </a:r>
          </a:p>
          <a:p>
            <a:pPr algn="ctr"/>
            <a:r>
              <a:rPr lang="en-US" dirty="0">
                <a:solidFill>
                  <a:srgbClr val="3F9996"/>
                </a:solidFill>
                <a:latin typeface="+mj-lt"/>
              </a:rPr>
              <a:t>today</a:t>
            </a:r>
          </a:p>
        </p:txBody>
      </p:sp>
      <p:sp>
        <p:nvSpPr>
          <p:cNvPr id="54" name="Slide Number Placeholder 5">
            <a:extLst>
              <a:ext uri="{FF2B5EF4-FFF2-40B4-BE49-F238E27FC236}">
                <a16:creationId xmlns:a16="http://schemas.microsoft.com/office/drawing/2014/main" id="{18992C50-50A4-419C-9822-8A7A7FF316F4}"/>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3</a:t>
            </a:fld>
            <a:endParaRPr lang="en-US" dirty="0"/>
          </a:p>
        </p:txBody>
      </p:sp>
    </p:spTree>
    <p:extLst>
      <p:ext uri="{BB962C8B-B14F-4D97-AF65-F5344CB8AC3E}">
        <p14:creationId xmlns:p14="http://schemas.microsoft.com/office/powerpoint/2010/main" val="4181844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 name="Rectangle 3">
            <a:extLst>
              <a:ext uri="{FF2B5EF4-FFF2-40B4-BE49-F238E27FC236}">
                <a16:creationId xmlns:a16="http://schemas.microsoft.com/office/drawing/2014/main" id="{1C865AC0-8F54-FD46-A0A6-3DD3C8996788}"/>
              </a:ext>
            </a:extLst>
          </p:cNvPr>
          <p:cNvSpPr/>
          <p:nvPr/>
        </p:nvSpPr>
        <p:spPr>
          <a:xfrm>
            <a:off x="5097020" y="6275297"/>
            <a:ext cx="377657" cy="50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aphicFrame>
        <p:nvGraphicFramePr>
          <p:cNvPr id="2" name="Table 2">
            <a:extLst>
              <a:ext uri="{FF2B5EF4-FFF2-40B4-BE49-F238E27FC236}">
                <a16:creationId xmlns:a16="http://schemas.microsoft.com/office/drawing/2014/main" id="{EA38C2A3-9B30-4BBB-865B-0EA632794CE5}"/>
              </a:ext>
            </a:extLst>
          </p:cNvPr>
          <p:cNvGraphicFramePr>
            <a:graphicFrameLocks noGrp="1"/>
          </p:cNvGraphicFramePr>
          <p:nvPr/>
        </p:nvGraphicFramePr>
        <p:xfrm>
          <a:off x="429224" y="1332179"/>
          <a:ext cx="5769143" cy="5088636"/>
        </p:xfrm>
        <a:graphic>
          <a:graphicData uri="http://schemas.openxmlformats.org/drawingml/2006/table">
            <a:tbl>
              <a:tblPr firstRow="1">
                <a:tableStyleId>{C083E6E3-FA7D-4D7B-A595-EF9225AFEA82}</a:tableStyleId>
              </a:tblPr>
              <a:tblGrid>
                <a:gridCol w="3240000">
                  <a:extLst>
                    <a:ext uri="{9D8B030D-6E8A-4147-A177-3AD203B41FA5}">
                      <a16:colId xmlns:a16="http://schemas.microsoft.com/office/drawing/2014/main" val="1551420910"/>
                    </a:ext>
                  </a:extLst>
                </a:gridCol>
                <a:gridCol w="1368000">
                  <a:extLst>
                    <a:ext uri="{9D8B030D-6E8A-4147-A177-3AD203B41FA5}">
                      <a16:colId xmlns:a16="http://schemas.microsoft.com/office/drawing/2014/main" val="1277589489"/>
                    </a:ext>
                  </a:extLst>
                </a:gridCol>
                <a:gridCol w="1161143">
                  <a:extLst>
                    <a:ext uri="{9D8B030D-6E8A-4147-A177-3AD203B41FA5}">
                      <a16:colId xmlns:a16="http://schemas.microsoft.com/office/drawing/2014/main" val="1426009490"/>
                    </a:ext>
                  </a:extLst>
                </a:gridCol>
              </a:tblGrid>
              <a:tr h="494998">
                <a:tc>
                  <a:txBody>
                    <a:bodyPr/>
                    <a:lstStyle/>
                    <a:p>
                      <a:pPr algn="l" fontAlgn="t">
                        <a:lnSpc>
                          <a:spcPct val="80000"/>
                        </a:lnSpc>
                      </a:pPr>
                      <a:r>
                        <a:rPr lang="en-GB" sz="1400" dirty="0">
                          <a:effectLst/>
                          <a:latin typeface="+mj-lt"/>
                        </a:rPr>
                        <a:t>Shareholder</a:t>
                      </a:r>
                    </a:p>
                  </a:txBody>
                  <a:tcPr marL="76200" marR="76200" marT="76200" marB="76200"/>
                </a:tc>
                <a:tc>
                  <a:txBody>
                    <a:bodyPr/>
                    <a:lstStyle/>
                    <a:p>
                      <a:pPr algn="ctr" fontAlgn="t"/>
                      <a:r>
                        <a:rPr lang="en-GB" sz="1400" dirty="0">
                          <a:effectLst/>
                          <a:latin typeface="+mj-lt"/>
                        </a:rPr>
                        <a:t>Ordinary Shares</a:t>
                      </a:r>
                    </a:p>
                  </a:txBody>
                  <a:tcPr marL="76200" marR="76200" marT="76200" marB="76200"/>
                </a:tc>
                <a:tc>
                  <a:txBody>
                    <a:bodyPr/>
                    <a:lstStyle/>
                    <a:p>
                      <a:pPr algn="ctr" fontAlgn="t"/>
                      <a:r>
                        <a:rPr lang="en-GB" sz="1400" dirty="0">
                          <a:effectLst/>
                          <a:latin typeface="+mj-lt"/>
                        </a:rPr>
                        <a:t>Issued Share Capital (%)</a:t>
                      </a:r>
                    </a:p>
                  </a:txBody>
                  <a:tcPr marL="76200" marR="76200" marT="76200" marB="76200"/>
                </a:tc>
                <a:extLst>
                  <a:ext uri="{0D108BD9-81ED-4DB2-BD59-A6C34878D82A}">
                    <a16:rowId xmlns:a16="http://schemas.microsoft.com/office/drawing/2014/main" val="4166584693"/>
                  </a:ext>
                </a:extLst>
              </a:tr>
              <a:tr h="324000">
                <a:tc>
                  <a:txBody>
                    <a:bodyPr/>
                    <a:lstStyle/>
                    <a:p>
                      <a:pPr algn="l" fontAlgn="t">
                        <a:lnSpc>
                          <a:spcPct val="80000"/>
                        </a:lnSpc>
                      </a:pPr>
                      <a:r>
                        <a:rPr lang="en-GB" sz="1400" dirty="0">
                          <a:effectLst/>
                          <a:latin typeface="+mj-lt"/>
                        </a:rPr>
                        <a:t>Share Nominees LTD (Mercia EIS Fund)*</a:t>
                      </a:r>
                    </a:p>
                  </a:txBody>
                  <a:tcPr marL="76200" marR="76200" marT="76200" marB="76200"/>
                </a:tc>
                <a:tc>
                  <a:txBody>
                    <a:bodyPr/>
                    <a:lstStyle/>
                    <a:p>
                      <a:pPr algn="ctr" fontAlgn="t">
                        <a:lnSpc>
                          <a:spcPct val="80000"/>
                        </a:lnSpc>
                      </a:pPr>
                      <a:r>
                        <a:rPr lang="en-GB" sz="1400" dirty="0">
                          <a:effectLst/>
                          <a:latin typeface="+mj-lt"/>
                        </a:rPr>
                        <a:t>62,500,000</a:t>
                      </a:r>
                    </a:p>
                  </a:txBody>
                  <a:tcPr marL="76200" marR="76200" marT="76200" marB="76200"/>
                </a:tc>
                <a:tc>
                  <a:txBody>
                    <a:bodyPr/>
                    <a:lstStyle/>
                    <a:p>
                      <a:pPr algn="ctr" fontAlgn="t">
                        <a:lnSpc>
                          <a:spcPct val="80000"/>
                        </a:lnSpc>
                      </a:pPr>
                      <a:r>
                        <a:rPr lang="en-GB" sz="1400" dirty="0">
                          <a:effectLst/>
                          <a:latin typeface="+mj-lt"/>
                        </a:rPr>
                        <a:t>12.1</a:t>
                      </a:r>
                    </a:p>
                  </a:txBody>
                  <a:tcPr marL="76200" marR="76200" marT="76200" marB="76200"/>
                </a:tc>
                <a:extLst>
                  <a:ext uri="{0D108BD9-81ED-4DB2-BD59-A6C34878D82A}">
                    <a16:rowId xmlns:a16="http://schemas.microsoft.com/office/drawing/2014/main" val="908616195"/>
                  </a:ext>
                </a:extLst>
              </a:tr>
              <a:tr h="0">
                <a:tc>
                  <a:txBody>
                    <a:bodyPr/>
                    <a:lstStyle/>
                    <a:p>
                      <a:pPr algn="l" fontAlgn="t">
                        <a:lnSpc>
                          <a:spcPct val="80000"/>
                        </a:lnSpc>
                      </a:pPr>
                      <a:r>
                        <a:rPr lang="en-GB" sz="1400" dirty="0">
                          <a:effectLst/>
                          <a:latin typeface="+mj-lt"/>
                        </a:rPr>
                        <a:t>Mercia Investment Plan LP*</a:t>
                      </a:r>
                    </a:p>
                  </a:txBody>
                  <a:tcPr marL="76200" marR="76200" marT="76200" marB="76200"/>
                </a:tc>
                <a:tc>
                  <a:txBody>
                    <a:bodyPr/>
                    <a:lstStyle/>
                    <a:p>
                      <a:pPr algn="ctr" fontAlgn="t">
                        <a:lnSpc>
                          <a:spcPct val="80000"/>
                        </a:lnSpc>
                      </a:pPr>
                      <a:r>
                        <a:rPr lang="en-GB" sz="1400" dirty="0">
                          <a:effectLst/>
                          <a:latin typeface="+mj-lt"/>
                        </a:rPr>
                        <a:t>59,336,428</a:t>
                      </a:r>
                    </a:p>
                  </a:txBody>
                  <a:tcPr marL="76200" marR="76200" marT="76200" marB="76200"/>
                </a:tc>
                <a:tc>
                  <a:txBody>
                    <a:bodyPr/>
                    <a:lstStyle/>
                    <a:p>
                      <a:pPr algn="ctr" fontAlgn="t">
                        <a:lnSpc>
                          <a:spcPct val="80000"/>
                        </a:lnSpc>
                      </a:pPr>
                      <a:r>
                        <a:rPr lang="en-GB" sz="1400" dirty="0">
                          <a:effectLst/>
                          <a:latin typeface="+mj-lt"/>
                        </a:rPr>
                        <a:t>11.5</a:t>
                      </a:r>
                    </a:p>
                  </a:txBody>
                  <a:tcPr marL="76200" marR="76200" marT="76200" marB="76200"/>
                </a:tc>
                <a:extLst>
                  <a:ext uri="{0D108BD9-81ED-4DB2-BD59-A6C34878D82A}">
                    <a16:rowId xmlns:a16="http://schemas.microsoft.com/office/drawing/2014/main" val="574936490"/>
                  </a:ext>
                </a:extLst>
              </a:tr>
              <a:tr h="312630">
                <a:tc>
                  <a:txBody>
                    <a:bodyPr/>
                    <a:lstStyle/>
                    <a:p>
                      <a:pPr algn="l" fontAlgn="t">
                        <a:lnSpc>
                          <a:spcPct val="80000"/>
                        </a:lnSpc>
                      </a:pPr>
                      <a:r>
                        <a:rPr lang="en-GB" sz="1400" dirty="0">
                          <a:effectLst/>
                          <a:latin typeface="+mj-lt"/>
                        </a:rPr>
                        <a:t>Hargreaves Lansdown (Nominees) Limited</a:t>
                      </a:r>
                    </a:p>
                  </a:txBody>
                  <a:tcPr marL="76200" marR="76200" marT="76200" marB="76200"/>
                </a:tc>
                <a:tc>
                  <a:txBody>
                    <a:bodyPr/>
                    <a:lstStyle/>
                    <a:p>
                      <a:pPr algn="ctr" fontAlgn="t">
                        <a:lnSpc>
                          <a:spcPct val="80000"/>
                        </a:lnSpc>
                      </a:pPr>
                      <a:r>
                        <a:rPr lang="en-GB" sz="1400" dirty="0">
                          <a:effectLst/>
                          <a:latin typeface="+mj-lt"/>
                        </a:rPr>
                        <a:t>39,126,507</a:t>
                      </a:r>
                    </a:p>
                  </a:txBody>
                  <a:tcPr marL="76200" marR="76200" marT="76200" marB="76200"/>
                </a:tc>
                <a:tc>
                  <a:txBody>
                    <a:bodyPr/>
                    <a:lstStyle/>
                    <a:p>
                      <a:pPr algn="ctr" fontAlgn="t">
                        <a:lnSpc>
                          <a:spcPct val="80000"/>
                        </a:lnSpc>
                      </a:pPr>
                      <a:r>
                        <a:rPr lang="en-GB" sz="1400" dirty="0">
                          <a:effectLst/>
                          <a:latin typeface="+mj-lt"/>
                        </a:rPr>
                        <a:t>7.6</a:t>
                      </a:r>
                    </a:p>
                  </a:txBody>
                  <a:tcPr marL="76200" marR="76200" marT="76200" marB="76200"/>
                </a:tc>
                <a:extLst>
                  <a:ext uri="{0D108BD9-81ED-4DB2-BD59-A6C34878D82A}">
                    <a16:rowId xmlns:a16="http://schemas.microsoft.com/office/drawing/2014/main" val="523168771"/>
                  </a:ext>
                </a:extLst>
              </a:tr>
              <a:tr h="312630">
                <a:tc>
                  <a:txBody>
                    <a:bodyPr/>
                    <a:lstStyle/>
                    <a:p>
                      <a:pPr algn="l" fontAlgn="t">
                        <a:lnSpc>
                          <a:spcPct val="80000"/>
                        </a:lnSpc>
                      </a:pPr>
                      <a:r>
                        <a:rPr lang="en-GB" sz="1400" dirty="0">
                          <a:effectLst/>
                          <a:latin typeface="+mj-lt"/>
                        </a:rPr>
                        <a:t>W B Nominees Limited</a:t>
                      </a:r>
                    </a:p>
                  </a:txBody>
                  <a:tcPr marL="76200" marR="76200" marT="76200" marB="76200"/>
                </a:tc>
                <a:tc>
                  <a:txBody>
                    <a:bodyPr/>
                    <a:lstStyle/>
                    <a:p>
                      <a:pPr algn="ctr" fontAlgn="t">
                        <a:lnSpc>
                          <a:spcPct val="80000"/>
                        </a:lnSpc>
                      </a:pPr>
                      <a:r>
                        <a:rPr lang="en-GB" sz="1400" dirty="0">
                          <a:effectLst/>
                          <a:latin typeface="+mj-lt"/>
                        </a:rPr>
                        <a:t>37,882,420</a:t>
                      </a:r>
                    </a:p>
                  </a:txBody>
                  <a:tcPr marL="76200" marR="76200" marT="76200" marB="76200"/>
                </a:tc>
                <a:tc>
                  <a:txBody>
                    <a:bodyPr/>
                    <a:lstStyle/>
                    <a:p>
                      <a:pPr algn="ctr" fontAlgn="t">
                        <a:lnSpc>
                          <a:spcPct val="80000"/>
                        </a:lnSpc>
                      </a:pPr>
                      <a:r>
                        <a:rPr lang="en-GB" sz="1400" dirty="0">
                          <a:effectLst/>
                          <a:latin typeface="+mj-lt"/>
                        </a:rPr>
                        <a:t>7.3</a:t>
                      </a:r>
                    </a:p>
                  </a:txBody>
                  <a:tcPr marL="76200" marR="76200" marT="76200" marB="76200"/>
                </a:tc>
                <a:extLst>
                  <a:ext uri="{0D108BD9-81ED-4DB2-BD59-A6C34878D82A}">
                    <a16:rowId xmlns:a16="http://schemas.microsoft.com/office/drawing/2014/main" val="2346504992"/>
                  </a:ext>
                </a:extLst>
              </a:tr>
              <a:tr h="312630">
                <a:tc>
                  <a:txBody>
                    <a:bodyPr/>
                    <a:lstStyle/>
                    <a:p>
                      <a:pPr algn="l" fontAlgn="t">
                        <a:lnSpc>
                          <a:spcPct val="80000"/>
                        </a:lnSpc>
                      </a:pPr>
                      <a:r>
                        <a:rPr lang="en-GB" sz="1400" dirty="0">
                          <a:effectLst/>
                          <a:latin typeface="+mj-lt"/>
                        </a:rPr>
                        <a:t>Barnard Nominees LTD</a:t>
                      </a:r>
                    </a:p>
                  </a:txBody>
                  <a:tcPr marL="76200" marR="76200" marT="76200" marB="76200"/>
                </a:tc>
                <a:tc>
                  <a:txBody>
                    <a:bodyPr/>
                    <a:lstStyle/>
                    <a:p>
                      <a:pPr algn="ctr" fontAlgn="t">
                        <a:lnSpc>
                          <a:spcPct val="80000"/>
                        </a:lnSpc>
                      </a:pPr>
                      <a:r>
                        <a:rPr lang="en-GB" sz="1400" dirty="0">
                          <a:effectLst/>
                          <a:latin typeface="+mj-lt"/>
                        </a:rPr>
                        <a:t>36,705,704</a:t>
                      </a:r>
                    </a:p>
                  </a:txBody>
                  <a:tcPr marL="76200" marR="76200" marT="76200" marB="76200"/>
                </a:tc>
                <a:tc>
                  <a:txBody>
                    <a:bodyPr/>
                    <a:lstStyle/>
                    <a:p>
                      <a:pPr algn="ctr" fontAlgn="t">
                        <a:lnSpc>
                          <a:spcPct val="80000"/>
                        </a:lnSpc>
                      </a:pPr>
                      <a:r>
                        <a:rPr lang="en-GB" sz="1400" dirty="0">
                          <a:effectLst/>
                          <a:latin typeface="+mj-lt"/>
                        </a:rPr>
                        <a:t>7.1</a:t>
                      </a:r>
                    </a:p>
                  </a:txBody>
                  <a:tcPr marL="76200" marR="76200" marT="76200" marB="76200"/>
                </a:tc>
                <a:extLst>
                  <a:ext uri="{0D108BD9-81ED-4DB2-BD59-A6C34878D82A}">
                    <a16:rowId xmlns:a16="http://schemas.microsoft.com/office/drawing/2014/main" val="3758242182"/>
                  </a:ext>
                </a:extLst>
              </a:tr>
              <a:tr h="312630">
                <a:tc>
                  <a:txBody>
                    <a:bodyPr/>
                    <a:lstStyle/>
                    <a:p>
                      <a:pPr algn="l" fontAlgn="t">
                        <a:lnSpc>
                          <a:spcPct val="80000"/>
                        </a:lnSpc>
                      </a:pPr>
                      <a:r>
                        <a:rPr lang="en-GB" sz="1400" dirty="0">
                          <a:effectLst/>
                          <a:latin typeface="+mj-lt"/>
                        </a:rPr>
                        <a:t>JIM Nominees Limited</a:t>
                      </a:r>
                    </a:p>
                  </a:txBody>
                  <a:tcPr marL="76200" marR="76200" marT="76200" marB="76200"/>
                </a:tc>
                <a:tc>
                  <a:txBody>
                    <a:bodyPr/>
                    <a:lstStyle/>
                    <a:p>
                      <a:pPr algn="ctr" fontAlgn="t">
                        <a:lnSpc>
                          <a:spcPct val="80000"/>
                        </a:lnSpc>
                      </a:pPr>
                      <a:r>
                        <a:rPr lang="en-GB" sz="1400" dirty="0">
                          <a:effectLst/>
                          <a:latin typeface="+mj-lt"/>
                        </a:rPr>
                        <a:t>36,152,484</a:t>
                      </a:r>
                    </a:p>
                  </a:txBody>
                  <a:tcPr marL="76200" marR="76200" marT="76200" marB="76200"/>
                </a:tc>
                <a:tc>
                  <a:txBody>
                    <a:bodyPr/>
                    <a:lstStyle/>
                    <a:p>
                      <a:pPr algn="ctr" fontAlgn="t">
                        <a:lnSpc>
                          <a:spcPct val="80000"/>
                        </a:lnSpc>
                      </a:pPr>
                      <a:r>
                        <a:rPr lang="en-GB" sz="1400" dirty="0">
                          <a:effectLst/>
                          <a:latin typeface="+mj-lt"/>
                        </a:rPr>
                        <a:t>7.0</a:t>
                      </a:r>
                    </a:p>
                  </a:txBody>
                  <a:tcPr marL="76200" marR="76200" marT="76200" marB="76200"/>
                </a:tc>
                <a:extLst>
                  <a:ext uri="{0D108BD9-81ED-4DB2-BD59-A6C34878D82A}">
                    <a16:rowId xmlns:a16="http://schemas.microsoft.com/office/drawing/2014/main" val="982319051"/>
                  </a:ext>
                </a:extLst>
              </a:tr>
              <a:tr h="312630">
                <a:tc>
                  <a:txBody>
                    <a:bodyPr/>
                    <a:lstStyle/>
                    <a:p>
                      <a:pPr algn="l" fontAlgn="t">
                        <a:lnSpc>
                          <a:spcPct val="80000"/>
                        </a:lnSpc>
                      </a:pPr>
                      <a:r>
                        <a:rPr lang="en-GB" sz="1400" dirty="0">
                          <a:effectLst/>
                          <a:latin typeface="+mj-lt"/>
                        </a:rPr>
                        <a:t>CGWL Nominees Limited</a:t>
                      </a:r>
                    </a:p>
                  </a:txBody>
                  <a:tcPr marL="76200" marR="76200" marT="76200" marB="76200"/>
                </a:tc>
                <a:tc>
                  <a:txBody>
                    <a:bodyPr/>
                    <a:lstStyle/>
                    <a:p>
                      <a:pPr algn="ctr" fontAlgn="t">
                        <a:lnSpc>
                          <a:spcPct val="80000"/>
                        </a:lnSpc>
                      </a:pPr>
                      <a:r>
                        <a:rPr lang="en-GB" sz="1400" dirty="0">
                          <a:effectLst/>
                          <a:latin typeface="+mj-lt"/>
                        </a:rPr>
                        <a:t>24,787,298</a:t>
                      </a:r>
                    </a:p>
                  </a:txBody>
                  <a:tcPr marL="76200" marR="76200" marT="76200" marB="76200"/>
                </a:tc>
                <a:tc>
                  <a:txBody>
                    <a:bodyPr/>
                    <a:lstStyle/>
                    <a:p>
                      <a:pPr algn="ctr" fontAlgn="t">
                        <a:lnSpc>
                          <a:spcPct val="80000"/>
                        </a:lnSpc>
                      </a:pPr>
                      <a:r>
                        <a:rPr lang="en-GB" sz="1400" dirty="0">
                          <a:effectLst/>
                          <a:latin typeface="+mj-lt"/>
                        </a:rPr>
                        <a:t>4.8</a:t>
                      </a:r>
                    </a:p>
                  </a:txBody>
                  <a:tcPr marL="76200" marR="76200" marT="76200" marB="76200"/>
                </a:tc>
                <a:extLst>
                  <a:ext uri="{0D108BD9-81ED-4DB2-BD59-A6C34878D82A}">
                    <a16:rowId xmlns:a16="http://schemas.microsoft.com/office/drawing/2014/main" val="1119601781"/>
                  </a:ext>
                </a:extLst>
              </a:tr>
              <a:tr h="312630">
                <a:tc>
                  <a:txBody>
                    <a:bodyPr/>
                    <a:lstStyle/>
                    <a:p>
                      <a:pPr algn="l" fontAlgn="t">
                        <a:lnSpc>
                          <a:spcPct val="80000"/>
                        </a:lnSpc>
                      </a:pPr>
                      <a:r>
                        <a:rPr lang="en-GB" sz="1400" dirty="0">
                          <a:effectLst/>
                          <a:latin typeface="+mj-lt"/>
                        </a:rPr>
                        <a:t>Aurora Nominees Limited</a:t>
                      </a:r>
                    </a:p>
                  </a:txBody>
                  <a:tcPr marL="76200" marR="76200" marT="76200" marB="76200"/>
                </a:tc>
                <a:tc>
                  <a:txBody>
                    <a:bodyPr/>
                    <a:lstStyle/>
                    <a:p>
                      <a:pPr algn="ctr" fontAlgn="t">
                        <a:lnSpc>
                          <a:spcPct val="80000"/>
                        </a:lnSpc>
                      </a:pPr>
                      <a:r>
                        <a:rPr lang="en-GB" sz="1400" dirty="0">
                          <a:effectLst/>
                          <a:latin typeface="+mj-lt"/>
                        </a:rPr>
                        <a:t>19,260,910</a:t>
                      </a:r>
                    </a:p>
                  </a:txBody>
                  <a:tcPr marL="76200" marR="76200" marT="76200" marB="76200"/>
                </a:tc>
                <a:tc>
                  <a:txBody>
                    <a:bodyPr/>
                    <a:lstStyle/>
                    <a:p>
                      <a:pPr algn="ctr" fontAlgn="t">
                        <a:lnSpc>
                          <a:spcPct val="80000"/>
                        </a:lnSpc>
                      </a:pPr>
                      <a:r>
                        <a:rPr lang="en-GB" sz="1400" dirty="0">
                          <a:effectLst/>
                          <a:latin typeface="+mj-lt"/>
                        </a:rPr>
                        <a:t>3.7</a:t>
                      </a:r>
                    </a:p>
                  </a:txBody>
                  <a:tcPr marL="76200" marR="76200" marT="76200" marB="76200"/>
                </a:tc>
                <a:extLst>
                  <a:ext uri="{0D108BD9-81ED-4DB2-BD59-A6C34878D82A}">
                    <a16:rowId xmlns:a16="http://schemas.microsoft.com/office/drawing/2014/main" val="2949200364"/>
                  </a:ext>
                </a:extLst>
              </a:tr>
              <a:tr h="494998">
                <a:tc>
                  <a:txBody>
                    <a:bodyPr/>
                    <a:lstStyle/>
                    <a:p>
                      <a:pPr algn="l" fontAlgn="t">
                        <a:lnSpc>
                          <a:spcPct val="80000"/>
                        </a:lnSpc>
                      </a:pPr>
                      <a:r>
                        <a:rPr lang="en-GB" sz="1400" dirty="0">
                          <a:effectLst/>
                          <a:latin typeface="+mj-lt"/>
                        </a:rPr>
                        <a:t>Interactive Investor Services Nominees Limited</a:t>
                      </a:r>
                    </a:p>
                  </a:txBody>
                  <a:tcPr marL="76200" marR="76200" marT="76200" marB="76200"/>
                </a:tc>
                <a:tc>
                  <a:txBody>
                    <a:bodyPr/>
                    <a:lstStyle/>
                    <a:p>
                      <a:pPr algn="ctr" fontAlgn="t">
                        <a:lnSpc>
                          <a:spcPct val="80000"/>
                        </a:lnSpc>
                      </a:pPr>
                      <a:r>
                        <a:rPr lang="en-GB" sz="1400" dirty="0">
                          <a:effectLst/>
                          <a:latin typeface="+mj-lt"/>
                        </a:rPr>
                        <a:t>18,341,182</a:t>
                      </a:r>
                    </a:p>
                  </a:txBody>
                  <a:tcPr marL="76200" marR="76200" marT="76200" marB="76200"/>
                </a:tc>
                <a:tc>
                  <a:txBody>
                    <a:bodyPr/>
                    <a:lstStyle/>
                    <a:p>
                      <a:pPr algn="ctr" fontAlgn="t">
                        <a:lnSpc>
                          <a:spcPct val="80000"/>
                        </a:lnSpc>
                      </a:pPr>
                      <a:r>
                        <a:rPr lang="en-GB" sz="1400" dirty="0">
                          <a:effectLst/>
                          <a:latin typeface="+mj-lt"/>
                        </a:rPr>
                        <a:t>3.5</a:t>
                      </a:r>
                    </a:p>
                  </a:txBody>
                  <a:tcPr marL="76200" marR="76200" marT="76200" marB="76200"/>
                </a:tc>
                <a:extLst>
                  <a:ext uri="{0D108BD9-81ED-4DB2-BD59-A6C34878D82A}">
                    <a16:rowId xmlns:a16="http://schemas.microsoft.com/office/drawing/2014/main" val="3111969981"/>
                  </a:ext>
                </a:extLst>
              </a:tr>
              <a:tr h="312630">
                <a:tc>
                  <a:txBody>
                    <a:bodyPr/>
                    <a:lstStyle/>
                    <a:p>
                      <a:pPr algn="l" fontAlgn="t">
                        <a:lnSpc>
                          <a:spcPct val="80000"/>
                        </a:lnSpc>
                      </a:pPr>
                      <a:r>
                        <a:rPr lang="en-GB" sz="1400" dirty="0">
                          <a:effectLst/>
                          <a:latin typeface="+mj-lt"/>
                        </a:rPr>
                        <a:t>Lawshare Nominees Limited</a:t>
                      </a:r>
                    </a:p>
                  </a:txBody>
                  <a:tcPr marL="76200" marR="76200" marT="76200" marB="76200"/>
                </a:tc>
                <a:tc>
                  <a:txBody>
                    <a:bodyPr/>
                    <a:lstStyle/>
                    <a:p>
                      <a:pPr algn="ctr" fontAlgn="t">
                        <a:lnSpc>
                          <a:spcPct val="80000"/>
                        </a:lnSpc>
                      </a:pPr>
                      <a:r>
                        <a:rPr lang="en-GB" sz="1400" dirty="0">
                          <a:effectLst/>
                          <a:latin typeface="+mj-lt"/>
                        </a:rPr>
                        <a:t>16,647,853</a:t>
                      </a:r>
                    </a:p>
                  </a:txBody>
                  <a:tcPr marL="76200" marR="76200" marT="76200" marB="76200"/>
                </a:tc>
                <a:tc>
                  <a:txBody>
                    <a:bodyPr/>
                    <a:lstStyle/>
                    <a:p>
                      <a:pPr algn="ctr" fontAlgn="t">
                        <a:lnSpc>
                          <a:spcPct val="80000"/>
                        </a:lnSpc>
                      </a:pPr>
                      <a:r>
                        <a:rPr lang="en-GB" sz="1400" dirty="0">
                          <a:effectLst/>
                          <a:latin typeface="+mj-lt"/>
                        </a:rPr>
                        <a:t>3.2</a:t>
                      </a:r>
                    </a:p>
                  </a:txBody>
                  <a:tcPr marL="76200" marR="76200" marT="76200" marB="76200"/>
                </a:tc>
                <a:extLst>
                  <a:ext uri="{0D108BD9-81ED-4DB2-BD59-A6C34878D82A}">
                    <a16:rowId xmlns:a16="http://schemas.microsoft.com/office/drawing/2014/main" val="1177902514"/>
                  </a:ext>
                </a:extLst>
              </a:tr>
              <a:tr h="312630">
                <a:tc>
                  <a:txBody>
                    <a:bodyPr/>
                    <a:lstStyle/>
                    <a:p>
                      <a:pPr algn="l" fontAlgn="t">
                        <a:lnSpc>
                          <a:spcPct val="80000"/>
                        </a:lnSpc>
                      </a:pPr>
                      <a:r>
                        <a:rPr lang="en-GB" sz="1400" dirty="0">
                          <a:effectLst/>
                          <a:latin typeface="+mj-lt"/>
                        </a:rPr>
                        <a:t>Vidacos Nominees Limited</a:t>
                      </a:r>
                    </a:p>
                  </a:txBody>
                  <a:tcPr marL="76200" marR="76200" marT="76200" marB="76200"/>
                </a:tc>
                <a:tc>
                  <a:txBody>
                    <a:bodyPr/>
                    <a:lstStyle/>
                    <a:p>
                      <a:pPr algn="ctr" fontAlgn="t">
                        <a:lnSpc>
                          <a:spcPct val="80000"/>
                        </a:lnSpc>
                      </a:pPr>
                      <a:r>
                        <a:rPr lang="en-GB" sz="1400" dirty="0">
                          <a:effectLst/>
                          <a:latin typeface="+mj-lt"/>
                        </a:rPr>
                        <a:t>13,656,496</a:t>
                      </a:r>
                    </a:p>
                  </a:txBody>
                  <a:tcPr marL="76200" marR="76200" marT="76200" marB="76200"/>
                </a:tc>
                <a:tc>
                  <a:txBody>
                    <a:bodyPr/>
                    <a:lstStyle/>
                    <a:p>
                      <a:pPr algn="ctr" fontAlgn="t">
                        <a:lnSpc>
                          <a:spcPct val="80000"/>
                        </a:lnSpc>
                      </a:pPr>
                      <a:r>
                        <a:rPr lang="en-GB" sz="1400" dirty="0">
                          <a:effectLst/>
                          <a:latin typeface="+mj-lt"/>
                        </a:rPr>
                        <a:t>2.6</a:t>
                      </a:r>
                    </a:p>
                  </a:txBody>
                  <a:tcPr marL="76200" marR="76200" marT="76200" marB="76200"/>
                </a:tc>
                <a:extLst>
                  <a:ext uri="{0D108BD9-81ED-4DB2-BD59-A6C34878D82A}">
                    <a16:rowId xmlns:a16="http://schemas.microsoft.com/office/drawing/2014/main" val="220360311"/>
                  </a:ext>
                </a:extLst>
              </a:tr>
              <a:tr h="312630">
                <a:tc>
                  <a:txBody>
                    <a:bodyPr/>
                    <a:lstStyle/>
                    <a:p>
                      <a:pPr algn="l" fontAlgn="t">
                        <a:lnSpc>
                          <a:spcPct val="80000"/>
                        </a:lnSpc>
                      </a:pPr>
                      <a:r>
                        <a:rPr lang="en-GB" sz="1400" dirty="0">
                          <a:effectLst/>
                          <a:latin typeface="+mj-lt"/>
                        </a:rPr>
                        <a:t>Finance Yorkshire Limited*</a:t>
                      </a:r>
                    </a:p>
                  </a:txBody>
                  <a:tcPr marL="76200" marR="76200" marT="76200" marB="76200"/>
                </a:tc>
                <a:tc>
                  <a:txBody>
                    <a:bodyPr/>
                    <a:lstStyle/>
                    <a:p>
                      <a:pPr algn="ctr" fontAlgn="t">
                        <a:lnSpc>
                          <a:spcPct val="80000"/>
                        </a:lnSpc>
                      </a:pPr>
                      <a:r>
                        <a:rPr lang="en-GB" sz="1400" dirty="0">
                          <a:effectLst/>
                          <a:latin typeface="+mj-lt"/>
                        </a:rPr>
                        <a:t>12,699,967</a:t>
                      </a:r>
                    </a:p>
                  </a:txBody>
                  <a:tcPr marL="76200" marR="76200" marT="76200" marB="76200"/>
                </a:tc>
                <a:tc>
                  <a:txBody>
                    <a:bodyPr/>
                    <a:lstStyle/>
                    <a:p>
                      <a:pPr algn="ctr" fontAlgn="t">
                        <a:lnSpc>
                          <a:spcPct val="80000"/>
                        </a:lnSpc>
                      </a:pPr>
                      <a:r>
                        <a:rPr lang="en-GB" sz="1400" dirty="0">
                          <a:effectLst/>
                          <a:latin typeface="+mj-lt"/>
                        </a:rPr>
                        <a:t>2.5</a:t>
                      </a:r>
                    </a:p>
                  </a:txBody>
                  <a:tcPr marL="76200" marR="76200" marT="76200" marB="76200"/>
                </a:tc>
                <a:extLst>
                  <a:ext uri="{0D108BD9-81ED-4DB2-BD59-A6C34878D82A}">
                    <a16:rowId xmlns:a16="http://schemas.microsoft.com/office/drawing/2014/main" val="1791949734"/>
                  </a:ext>
                </a:extLst>
              </a:tr>
              <a:tr h="312630">
                <a:tc>
                  <a:txBody>
                    <a:bodyPr/>
                    <a:lstStyle/>
                    <a:p>
                      <a:pPr algn="l" fontAlgn="t">
                        <a:lnSpc>
                          <a:spcPct val="80000"/>
                        </a:lnSpc>
                      </a:pPr>
                      <a:r>
                        <a:rPr lang="en-GB" sz="1400" dirty="0">
                          <a:effectLst/>
                          <a:latin typeface="+mj-lt"/>
                        </a:rPr>
                        <a:t>Mercia (General Partner) Limited*</a:t>
                      </a:r>
                    </a:p>
                  </a:txBody>
                  <a:tcPr marL="76200" marR="76200" marT="76200" marB="76200"/>
                </a:tc>
                <a:tc>
                  <a:txBody>
                    <a:bodyPr/>
                    <a:lstStyle/>
                    <a:p>
                      <a:pPr algn="ctr" fontAlgn="t">
                        <a:lnSpc>
                          <a:spcPct val="80000"/>
                        </a:lnSpc>
                      </a:pPr>
                      <a:r>
                        <a:rPr lang="en-GB" sz="1400" dirty="0">
                          <a:effectLst/>
                          <a:latin typeface="+mj-lt"/>
                        </a:rPr>
                        <a:t>12,375,000</a:t>
                      </a:r>
                    </a:p>
                  </a:txBody>
                  <a:tcPr marL="76200" marR="76200" marT="76200" marB="76200"/>
                </a:tc>
                <a:tc>
                  <a:txBody>
                    <a:bodyPr/>
                    <a:lstStyle/>
                    <a:p>
                      <a:pPr algn="ctr" fontAlgn="t">
                        <a:lnSpc>
                          <a:spcPct val="80000"/>
                        </a:lnSpc>
                      </a:pPr>
                      <a:r>
                        <a:rPr lang="en-GB" sz="1400" dirty="0">
                          <a:effectLst/>
                          <a:latin typeface="+mj-lt"/>
                        </a:rPr>
                        <a:t>2.4</a:t>
                      </a:r>
                    </a:p>
                  </a:txBody>
                  <a:tcPr marL="76200" marR="76200" marT="76200" marB="76200"/>
                </a:tc>
                <a:extLst>
                  <a:ext uri="{0D108BD9-81ED-4DB2-BD59-A6C34878D82A}">
                    <a16:rowId xmlns:a16="http://schemas.microsoft.com/office/drawing/2014/main" val="2525656457"/>
                  </a:ext>
                </a:extLst>
              </a:tr>
            </a:tbl>
          </a:graphicData>
        </a:graphic>
      </p:graphicFrame>
      <p:sp>
        <p:nvSpPr>
          <p:cNvPr id="5" name="Content Placeholder 4">
            <a:extLst>
              <a:ext uri="{FF2B5EF4-FFF2-40B4-BE49-F238E27FC236}">
                <a16:creationId xmlns:a16="http://schemas.microsoft.com/office/drawing/2014/main" id="{4605671D-FEE5-475C-8B69-D6A81D474DB3}"/>
              </a:ext>
            </a:extLst>
          </p:cNvPr>
          <p:cNvSpPr>
            <a:spLocks noGrp="1"/>
          </p:cNvSpPr>
          <p:nvPr>
            <p:ph idx="1"/>
          </p:nvPr>
        </p:nvSpPr>
        <p:spPr>
          <a:xfrm>
            <a:off x="6493124" y="1825625"/>
            <a:ext cx="4860676" cy="4351338"/>
          </a:xfrm>
        </p:spPr>
        <p:txBody>
          <a:bodyPr>
            <a:normAutofit/>
          </a:bodyPr>
          <a:lstStyle/>
          <a:p>
            <a:pPr marL="0" indent="0">
              <a:buNone/>
            </a:pPr>
            <a:r>
              <a:rPr lang="en-GB" sz="1400" b="0" dirty="0">
                <a:solidFill>
                  <a:srgbClr val="1E3943"/>
                </a:solidFill>
                <a:effectLst/>
                <a:latin typeface="+mj-lt"/>
              </a:rPr>
              <a:t>*The total holding for Mercia Asset Management includes</a:t>
            </a:r>
          </a:p>
          <a:p>
            <a:pPr>
              <a:buFontTx/>
              <a:buChar char="-"/>
            </a:pPr>
            <a:r>
              <a:rPr lang="en-GB" sz="1400" b="0" dirty="0">
                <a:solidFill>
                  <a:srgbClr val="1E3943"/>
                </a:solidFill>
                <a:effectLst/>
                <a:latin typeface="+mj-lt"/>
              </a:rPr>
              <a:t>Share Nominees Limited (Mercia EIS Fund)</a:t>
            </a:r>
          </a:p>
          <a:p>
            <a:pPr>
              <a:buFontTx/>
              <a:buChar char="-"/>
            </a:pPr>
            <a:r>
              <a:rPr lang="en-GB" sz="1400" b="0" dirty="0">
                <a:solidFill>
                  <a:srgbClr val="1E3943"/>
                </a:solidFill>
                <a:effectLst/>
                <a:latin typeface="+mj-lt"/>
              </a:rPr>
              <a:t>Mercia Investment Plan LP</a:t>
            </a:r>
          </a:p>
          <a:p>
            <a:pPr>
              <a:buFontTx/>
              <a:buChar char="-"/>
            </a:pPr>
            <a:r>
              <a:rPr lang="en-GB" sz="1400" b="0" dirty="0">
                <a:solidFill>
                  <a:srgbClr val="1E3943"/>
                </a:solidFill>
                <a:effectLst/>
                <a:latin typeface="+mj-lt"/>
              </a:rPr>
              <a:t>Finance Yorkshire Limited</a:t>
            </a:r>
          </a:p>
          <a:p>
            <a:pPr>
              <a:buFontTx/>
              <a:buChar char="-"/>
            </a:pPr>
            <a:r>
              <a:rPr lang="en-GB" sz="1400" b="0" dirty="0">
                <a:solidFill>
                  <a:srgbClr val="1E3943"/>
                </a:solidFill>
                <a:effectLst/>
                <a:latin typeface="+mj-lt"/>
              </a:rPr>
              <a:t>Mercia (General Partner) Limited</a:t>
            </a:r>
          </a:p>
          <a:p>
            <a:pPr algn="l"/>
            <a:endParaRPr lang="en-GB" sz="1400" b="0" dirty="0">
              <a:solidFill>
                <a:srgbClr val="1E3943"/>
              </a:solidFill>
              <a:effectLst/>
              <a:latin typeface="+mj-lt"/>
            </a:endParaRPr>
          </a:p>
          <a:p>
            <a:pPr algn="l"/>
            <a:endParaRPr lang="en-GB" sz="1400" dirty="0">
              <a:solidFill>
                <a:srgbClr val="1E3943"/>
              </a:solidFill>
              <a:latin typeface="+mj-lt"/>
            </a:endParaRPr>
          </a:p>
          <a:p>
            <a:pPr algn="l"/>
            <a:r>
              <a:rPr lang="en-GB" sz="1400" b="0" dirty="0">
                <a:solidFill>
                  <a:srgbClr val="1E3943"/>
                </a:solidFill>
                <a:effectLst/>
                <a:latin typeface="+mj-lt"/>
              </a:rPr>
              <a:t>Issued share capital = 521,821,675 ordinary shares</a:t>
            </a:r>
          </a:p>
          <a:p>
            <a:r>
              <a:rPr lang="en-GB" sz="1400" dirty="0">
                <a:latin typeface="+mj-lt"/>
              </a:rPr>
              <a:t>Market cap = £10.6m @2.05p</a:t>
            </a:r>
          </a:p>
        </p:txBody>
      </p:sp>
      <p:sp>
        <p:nvSpPr>
          <p:cNvPr id="7" name="Right Brace 6">
            <a:extLst>
              <a:ext uri="{FF2B5EF4-FFF2-40B4-BE49-F238E27FC236}">
                <a16:creationId xmlns:a16="http://schemas.microsoft.com/office/drawing/2014/main" id="{FECFD55D-3E7F-4F73-80B6-BB5CAEA2564F}"/>
              </a:ext>
            </a:extLst>
          </p:cNvPr>
          <p:cNvSpPr/>
          <p:nvPr/>
        </p:nvSpPr>
        <p:spPr>
          <a:xfrm>
            <a:off x="9981282" y="2170323"/>
            <a:ext cx="418641" cy="11788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mj-lt"/>
            </a:endParaRPr>
          </a:p>
        </p:txBody>
      </p:sp>
      <p:sp>
        <p:nvSpPr>
          <p:cNvPr id="10" name="TextBox 9">
            <a:extLst>
              <a:ext uri="{FF2B5EF4-FFF2-40B4-BE49-F238E27FC236}">
                <a16:creationId xmlns:a16="http://schemas.microsoft.com/office/drawing/2014/main" id="{BF75D684-BE96-4E52-A8E6-C3AA5B83344D}"/>
              </a:ext>
            </a:extLst>
          </p:cNvPr>
          <p:cNvSpPr txBox="1"/>
          <p:nvPr/>
        </p:nvSpPr>
        <p:spPr>
          <a:xfrm>
            <a:off x="10359902" y="2614485"/>
            <a:ext cx="720000" cy="307777"/>
          </a:xfrm>
          <a:prstGeom prst="rect">
            <a:avLst/>
          </a:prstGeom>
          <a:noFill/>
        </p:spPr>
        <p:txBody>
          <a:bodyPr wrap="square" rtlCol="0">
            <a:spAutoFit/>
          </a:bodyPr>
          <a:lstStyle/>
          <a:p>
            <a:pPr algn="ctr"/>
            <a:r>
              <a:rPr lang="en-GB" sz="1400" dirty="0">
                <a:latin typeface="+mj-lt"/>
              </a:rPr>
              <a:t>28.4%</a:t>
            </a:r>
          </a:p>
        </p:txBody>
      </p:sp>
      <p:sp>
        <p:nvSpPr>
          <p:cNvPr id="13" name="Title 1">
            <a:extLst>
              <a:ext uri="{FF2B5EF4-FFF2-40B4-BE49-F238E27FC236}">
                <a16:creationId xmlns:a16="http://schemas.microsoft.com/office/drawing/2014/main" id="{7A2660D7-6042-7D40-B507-B66EB5447920}"/>
              </a:ext>
            </a:extLst>
          </p:cNvPr>
          <p:cNvSpPr txBox="1">
            <a:spLocks/>
          </p:cNvSpPr>
          <p:nvPr/>
        </p:nvSpPr>
        <p:spPr>
          <a:xfrm>
            <a:off x="63259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rPr>
              <a:t>Appendix 9: Corporate Information</a:t>
            </a:r>
          </a:p>
        </p:txBody>
      </p:sp>
      <p:sp>
        <p:nvSpPr>
          <p:cNvPr id="11" name="Slide Number Placeholder 5">
            <a:extLst>
              <a:ext uri="{FF2B5EF4-FFF2-40B4-BE49-F238E27FC236}">
                <a16:creationId xmlns:a16="http://schemas.microsoft.com/office/drawing/2014/main" id="{29705228-465B-42B7-ABA8-E3E83B9BCE82}"/>
              </a:ext>
            </a:extLst>
          </p:cNvPr>
          <p:cNvSpPr txBox="1">
            <a:spLocks/>
          </p:cNvSpPr>
          <p:nvPr/>
        </p:nvSpPr>
        <p:spPr>
          <a:xfrm>
            <a:off x="105324" y="64717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30</a:t>
            </a:fld>
            <a:endParaRPr lang="en-US" dirty="0"/>
          </a:p>
        </p:txBody>
      </p:sp>
    </p:spTree>
    <p:extLst>
      <p:ext uri="{BB962C8B-B14F-4D97-AF65-F5344CB8AC3E}">
        <p14:creationId xmlns:p14="http://schemas.microsoft.com/office/powerpoint/2010/main" val="329605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FC02F19-8CF4-6940-B02C-7286E073F361}"/>
              </a:ext>
            </a:extLst>
          </p:cNvPr>
          <p:cNvSpPr/>
          <p:nvPr/>
        </p:nvSpPr>
        <p:spPr>
          <a:xfrm>
            <a:off x="11177500" y="4967328"/>
            <a:ext cx="616433" cy="62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3" name="Rectangle 42">
            <a:extLst>
              <a:ext uri="{FF2B5EF4-FFF2-40B4-BE49-F238E27FC236}">
                <a16:creationId xmlns:a16="http://schemas.microsoft.com/office/drawing/2014/main" id="{2C42BCD3-58A8-6D4C-91E1-DFEDBE5EF7FC}"/>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4" name="Rectangle 43">
            <a:extLst>
              <a:ext uri="{FF2B5EF4-FFF2-40B4-BE49-F238E27FC236}">
                <a16:creationId xmlns:a16="http://schemas.microsoft.com/office/drawing/2014/main" id="{D0411AEA-8433-CC41-BB40-1591528A2A67}"/>
              </a:ext>
            </a:extLst>
          </p:cNvPr>
          <p:cNvSpPr/>
          <p:nvPr/>
        </p:nvSpPr>
        <p:spPr>
          <a:xfrm>
            <a:off x="1009019" y="185895"/>
            <a:ext cx="9814033" cy="1015663"/>
          </a:xfrm>
          <a:prstGeom prst="rect">
            <a:avLst/>
          </a:prstGeom>
        </p:spPr>
        <p:txBody>
          <a:bodyPr wrap="none">
            <a:spAutoFit/>
          </a:bodyPr>
          <a:lstStyle/>
          <a:p>
            <a:pPr algn="ctr"/>
            <a:r>
              <a:rPr lang="en-US" sz="3000" b="1" dirty="0">
                <a:solidFill>
                  <a:schemeClr val="bg1"/>
                </a:solidFill>
                <a:latin typeface="+mj-lt"/>
              </a:rPr>
              <a:t>Backed by experienced NEDs and Mercia as major shareholder</a:t>
            </a:r>
          </a:p>
          <a:p>
            <a:pPr algn="ctr"/>
            <a:r>
              <a:rPr lang="en-US" sz="3000" dirty="0">
                <a:solidFill>
                  <a:schemeClr val="bg1"/>
                </a:solidFill>
                <a:latin typeface="+mj-lt"/>
              </a:rPr>
              <a:t>  </a:t>
            </a:r>
          </a:p>
        </p:txBody>
      </p:sp>
      <p:sp>
        <p:nvSpPr>
          <p:cNvPr id="41" name="Rectangle 40">
            <a:extLst>
              <a:ext uri="{FF2B5EF4-FFF2-40B4-BE49-F238E27FC236}">
                <a16:creationId xmlns:a16="http://schemas.microsoft.com/office/drawing/2014/main" id="{A83B49C0-0572-6142-B7EE-45998988D815}"/>
              </a:ext>
            </a:extLst>
          </p:cNvPr>
          <p:cNvSpPr/>
          <p:nvPr/>
        </p:nvSpPr>
        <p:spPr>
          <a:xfrm flipH="1">
            <a:off x="7928968" y="2349736"/>
            <a:ext cx="45719" cy="367165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6">
                  <a:lumMod val="75000"/>
                </a:schemeClr>
              </a:solidFill>
              <a:latin typeface="+mj-lt"/>
            </a:endParaRPr>
          </a:p>
        </p:txBody>
      </p:sp>
      <p:pic>
        <p:nvPicPr>
          <p:cNvPr id="49" name="Picture 48">
            <a:extLst>
              <a:ext uri="{FF2B5EF4-FFF2-40B4-BE49-F238E27FC236}">
                <a16:creationId xmlns:a16="http://schemas.microsoft.com/office/drawing/2014/main" id="{37A78FA9-A021-464B-BE5C-1DFCB1E7340D}"/>
              </a:ext>
            </a:extLst>
          </p:cNvPr>
          <p:cNvPicPr>
            <a:picLocks noChangeAspect="1"/>
          </p:cNvPicPr>
          <p:nvPr/>
        </p:nvPicPr>
        <p:blipFill>
          <a:blip r:embed="rId3"/>
          <a:stretch>
            <a:fillRect/>
          </a:stretch>
        </p:blipFill>
        <p:spPr>
          <a:xfrm>
            <a:off x="6113289" y="2146076"/>
            <a:ext cx="1144800" cy="1144800"/>
          </a:xfrm>
          <a:prstGeom prst="rect">
            <a:avLst/>
          </a:prstGeom>
        </p:spPr>
      </p:pic>
      <p:pic>
        <p:nvPicPr>
          <p:cNvPr id="54" name="Picture 53">
            <a:extLst>
              <a:ext uri="{FF2B5EF4-FFF2-40B4-BE49-F238E27FC236}">
                <a16:creationId xmlns:a16="http://schemas.microsoft.com/office/drawing/2014/main" id="{1191A08F-10C0-514B-89F1-5C6A55BB4A67}"/>
              </a:ext>
            </a:extLst>
          </p:cNvPr>
          <p:cNvPicPr>
            <a:picLocks noChangeAspect="1"/>
          </p:cNvPicPr>
          <p:nvPr/>
        </p:nvPicPr>
        <p:blipFill>
          <a:blip r:embed="rId4"/>
          <a:stretch>
            <a:fillRect/>
          </a:stretch>
        </p:blipFill>
        <p:spPr>
          <a:xfrm>
            <a:off x="4389195" y="2146076"/>
            <a:ext cx="1144800" cy="1144800"/>
          </a:xfrm>
          <a:prstGeom prst="rect">
            <a:avLst/>
          </a:prstGeom>
        </p:spPr>
      </p:pic>
      <p:pic>
        <p:nvPicPr>
          <p:cNvPr id="57" name="Picture 56">
            <a:extLst>
              <a:ext uri="{FF2B5EF4-FFF2-40B4-BE49-F238E27FC236}">
                <a16:creationId xmlns:a16="http://schemas.microsoft.com/office/drawing/2014/main" id="{B313A275-8BE9-3F46-BB6D-74A01220DB15}"/>
              </a:ext>
            </a:extLst>
          </p:cNvPr>
          <p:cNvPicPr>
            <a:picLocks noChangeAspect="1"/>
          </p:cNvPicPr>
          <p:nvPr/>
        </p:nvPicPr>
        <p:blipFill>
          <a:blip r:embed="rId5"/>
          <a:stretch>
            <a:fillRect/>
          </a:stretch>
        </p:blipFill>
        <p:spPr>
          <a:xfrm>
            <a:off x="2634504" y="2146076"/>
            <a:ext cx="1144800" cy="1144800"/>
          </a:xfrm>
          <a:prstGeom prst="rect">
            <a:avLst/>
          </a:prstGeom>
        </p:spPr>
      </p:pic>
      <p:pic>
        <p:nvPicPr>
          <p:cNvPr id="61" name="Picture 60">
            <a:extLst>
              <a:ext uri="{FF2B5EF4-FFF2-40B4-BE49-F238E27FC236}">
                <a16:creationId xmlns:a16="http://schemas.microsoft.com/office/drawing/2014/main" id="{FFF3CF5A-2BE6-EB4A-B978-C41E7F50E23E}"/>
              </a:ext>
            </a:extLst>
          </p:cNvPr>
          <p:cNvPicPr>
            <a:picLocks noChangeAspect="1"/>
          </p:cNvPicPr>
          <p:nvPr/>
        </p:nvPicPr>
        <p:blipFill>
          <a:blip r:embed="rId6"/>
          <a:stretch>
            <a:fillRect/>
          </a:stretch>
        </p:blipFill>
        <p:spPr>
          <a:xfrm>
            <a:off x="899784" y="2146076"/>
            <a:ext cx="1144800" cy="1144800"/>
          </a:xfrm>
          <a:prstGeom prst="rect">
            <a:avLst/>
          </a:prstGeom>
        </p:spPr>
      </p:pic>
      <p:sp>
        <p:nvSpPr>
          <p:cNvPr id="62" name="Content Placeholder 2">
            <a:extLst>
              <a:ext uri="{FF2B5EF4-FFF2-40B4-BE49-F238E27FC236}">
                <a16:creationId xmlns:a16="http://schemas.microsoft.com/office/drawing/2014/main" id="{B35B1C61-F23B-D64B-A9F7-F8ED54D61E7E}"/>
              </a:ext>
            </a:extLst>
          </p:cNvPr>
          <p:cNvSpPr txBox="1">
            <a:spLocks/>
          </p:cNvSpPr>
          <p:nvPr/>
        </p:nvSpPr>
        <p:spPr>
          <a:xfrm>
            <a:off x="718458" y="3376182"/>
            <a:ext cx="1494806" cy="6228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Adam Reynolds Chairman</a:t>
            </a:r>
          </a:p>
        </p:txBody>
      </p:sp>
      <p:sp>
        <p:nvSpPr>
          <p:cNvPr id="63" name="Content Placeholder 2">
            <a:extLst>
              <a:ext uri="{FF2B5EF4-FFF2-40B4-BE49-F238E27FC236}">
                <a16:creationId xmlns:a16="http://schemas.microsoft.com/office/drawing/2014/main" id="{08C3B080-39FC-F24A-8705-B18A1984E278}"/>
              </a:ext>
            </a:extLst>
          </p:cNvPr>
          <p:cNvSpPr txBox="1">
            <a:spLocks/>
          </p:cNvSpPr>
          <p:nvPr/>
        </p:nvSpPr>
        <p:spPr>
          <a:xfrm>
            <a:off x="2467519" y="3376182"/>
            <a:ext cx="1507084" cy="1016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Peter Dines </a:t>
            </a:r>
          </a:p>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Non-Exec Director </a:t>
            </a:r>
          </a:p>
        </p:txBody>
      </p:sp>
      <p:sp>
        <p:nvSpPr>
          <p:cNvPr id="64" name="Content Placeholder 2">
            <a:extLst>
              <a:ext uri="{FF2B5EF4-FFF2-40B4-BE49-F238E27FC236}">
                <a16:creationId xmlns:a16="http://schemas.microsoft.com/office/drawing/2014/main" id="{1F38C554-7DDD-2646-A983-D12A39B3C65C}"/>
              </a:ext>
            </a:extLst>
          </p:cNvPr>
          <p:cNvSpPr txBox="1">
            <a:spLocks/>
          </p:cNvSpPr>
          <p:nvPr/>
        </p:nvSpPr>
        <p:spPr>
          <a:xfrm>
            <a:off x="4273237" y="3400674"/>
            <a:ext cx="1481884" cy="8610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Neil Mesher </a:t>
            </a:r>
          </a:p>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Non-Exec Director</a:t>
            </a:r>
          </a:p>
        </p:txBody>
      </p:sp>
      <p:sp>
        <p:nvSpPr>
          <p:cNvPr id="65" name="Content Placeholder 2">
            <a:extLst>
              <a:ext uri="{FF2B5EF4-FFF2-40B4-BE49-F238E27FC236}">
                <a16:creationId xmlns:a16="http://schemas.microsoft.com/office/drawing/2014/main" id="{37C7691F-BF8F-C54F-85EA-9797FD180F2F}"/>
              </a:ext>
            </a:extLst>
          </p:cNvPr>
          <p:cNvSpPr txBox="1">
            <a:spLocks/>
          </p:cNvSpPr>
          <p:nvPr/>
        </p:nvSpPr>
        <p:spPr>
          <a:xfrm>
            <a:off x="6059237" y="3376182"/>
            <a:ext cx="1481884" cy="1016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Lyn Rees </a:t>
            </a:r>
          </a:p>
          <a:p>
            <a:pPr marL="0" indent="0" algn="ctr">
              <a:lnSpc>
                <a:spcPct val="120000"/>
              </a:lnSpc>
              <a:spcBef>
                <a:spcPts val="0"/>
              </a:spcBef>
              <a:buFont typeface="Arial" panose="020B0604020202020204" pitchFamily="34" charset="0"/>
              <a:buNone/>
            </a:pPr>
            <a:r>
              <a:rPr lang="en-US" sz="1200" dirty="0">
                <a:solidFill>
                  <a:srgbClr val="98989A"/>
                </a:solidFill>
                <a:latin typeface="Avenir Medium" panose="02000503020000020003" pitchFamily="2" charset="0"/>
              </a:rPr>
              <a:t>Non-Exec Director</a:t>
            </a:r>
          </a:p>
        </p:txBody>
      </p:sp>
      <p:sp>
        <p:nvSpPr>
          <p:cNvPr id="70" name="Content Placeholder 2">
            <a:extLst>
              <a:ext uri="{FF2B5EF4-FFF2-40B4-BE49-F238E27FC236}">
                <a16:creationId xmlns:a16="http://schemas.microsoft.com/office/drawing/2014/main" id="{F3B7FCC7-3BEC-7E49-ACCF-3402740EAA5F}"/>
              </a:ext>
            </a:extLst>
          </p:cNvPr>
          <p:cNvSpPr txBox="1">
            <a:spLocks/>
          </p:cNvSpPr>
          <p:nvPr/>
        </p:nvSpPr>
        <p:spPr>
          <a:xfrm>
            <a:off x="662014" y="4075594"/>
            <a:ext cx="1566128" cy="814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solidFill>
                  <a:srgbClr val="98989A"/>
                </a:solidFill>
                <a:latin typeface="Avenir Medium" panose="02000503020000020003" pitchFamily="2" charset="0"/>
              </a:rPr>
              <a:t>Chairman, investor and NED portfolio including EKF, Yourgene</a:t>
            </a:r>
          </a:p>
          <a:p>
            <a:pPr>
              <a:lnSpc>
                <a:spcPct val="120000"/>
              </a:lnSpc>
              <a:spcBef>
                <a:spcPts val="0"/>
              </a:spcBef>
            </a:pPr>
            <a:endParaRPr lang="en-US" sz="1100" dirty="0">
              <a:solidFill>
                <a:srgbClr val="98989A"/>
              </a:solidFill>
              <a:latin typeface="Avenir Medium" panose="02000503020000020003" pitchFamily="2" charset="0"/>
            </a:endParaRPr>
          </a:p>
        </p:txBody>
      </p:sp>
      <p:sp>
        <p:nvSpPr>
          <p:cNvPr id="74" name="Content Placeholder 2">
            <a:extLst>
              <a:ext uri="{FF2B5EF4-FFF2-40B4-BE49-F238E27FC236}">
                <a16:creationId xmlns:a16="http://schemas.microsoft.com/office/drawing/2014/main" id="{237A2112-142F-7A48-86A9-E3CF6DCEEACB}"/>
              </a:ext>
            </a:extLst>
          </p:cNvPr>
          <p:cNvSpPr txBox="1">
            <a:spLocks/>
          </p:cNvSpPr>
          <p:nvPr/>
        </p:nvSpPr>
        <p:spPr>
          <a:xfrm>
            <a:off x="2512585" y="4081039"/>
            <a:ext cx="1872000" cy="814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solidFill>
                  <a:srgbClr val="98989A"/>
                </a:solidFill>
                <a:latin typeface="Avenir Medium" panose="02000503020000020003" pitchFamily="2" charset="0"/>
              </a:rPr>
              <a:t>COO Mercia Asset Management Plc. </a:t>
            </a:r>
          </a:p>
          <a:p>
            <a:pPr marL="0" indent="0">
              <a:lnSpc>
                <a:spcPct val="120000"/>
              </a:lnSpc>
              <a:spcBef>
                <a:spcPts val="0"/>
              </a:spcBef>
              <a:buNone/>
            </a:pPr>
            <a:r>
              <a:rPr lang="en-US" sz="900" dirty="0">
                <a:solidFill>
                  <a:srgbClr val="98989A"/>
                </a:solidFill>
                <a:latin typeface="Avenir Medium" panose="02000503020000020003" pitchFamily="2" charset="0"/>
              </a:rPr>
              <a:t>Former MD positions in medical device tech space</a:t>
            </a:r>
          </a:p>
          <a:p>
            <a:pPr>
              <a:lnSpc>
                <a:spcPct val="120000"/>
              </a:lnSpc>
              <a:spcBef>
                <a:spcPts val="0"/>
              </a:spcBef>
            </a:pPr>
            <a:endParaRPr lang="en-US" sz="1100" dirty="0">
              <a:solidFill>
                <a:srgbClr val="98989A"/>
              </a:solidFill>
              <a:latin typeface="Avenir Medium" panose="02000503020000020003" pitchFamily="2" charset="0"/>
            </a:endParaRPr>
          </a:p>
        </p:txBody>
      </p:sp>
      <p:sp>
        <p:nvSpPr>
          <p:cNvPr id="75" name="Content Placeholder 2">
            <a:extLst>
              <a:ext uri="{FF2B5EF4-FFF2-40B4-BE49-F238E27FC236}">
                <a16:creationId xmlns:a16="http://schemas.microsoft.com/office/drawing/2014/main" id="{F26B8C47-F75C-4E42-8257-CEB5A44BC099}"/>
              </a:ext>
            </a:extLst>
          </p:cNvPr>
          <p:cNvSpPr txBox="1">
            <a:spLocks/>
          </p:cNvSpPr>
          <p:nvPr/>
        </p:nvSpPr>
        <p:spPr>
          <a:xfrm>
            <a:off x="6080389" y="4072876"/>
            <a:ext cx="1566128" cy="814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solidFill>
                  <a:srgbClr val="98989A"/>
                </a:solidFill>
                <a:latin typeface="Avenir Medium" panose="02000503020000020003" pitchFamily="2" charset="0"/>
              </a:rPr>
              <a:t>CEO of YourGene Health.</a:t>
            </a:r>
          </a:p>
          <a:p>
            <a:pPr marL="0" indent="0">
              <a:lnSpc>
                <a:spcPct val="120000"/>
              </a:lnSpc>
              <a:spcBef>
                <a:spcPts val="0"/>
              </a:spcBef>
              <a:buNone/>
            </a:pPr>
            <a:r>
              <a:rPr lang="en-US" sz="900" dirty="0">
                <a:solidFill>
                  <a:srgbClr val="98989A"/>
                </a:solidFill>
                <a:latin typeface="Avenir Medium" panose="02000503020000020003" pitchFamily="2" charset="0"/>
              </a:rPr>
              <a:t>Former CEO and Directorships including Alere, The BBI Group </a:t>
            </a:r>
          </a:p>
          <a:p>
            <a:pPr>
              <a:lnSpc>
                <a:spcPct val="120000"/>
              </a:lnSpc>
              <a:spcBef>
                <a:spcPts val="0"/>
              </a:spcBef>
            </a:pPr>
            <a:endParaRPr lang="en-US" sz="1100" dirty="0">
              <a:solidFill>
                <a:srgbClr val="98989A"/>
              </a:solidFill>
              <a:latin typeface="Avenir Medium" panose="02000503020000020003" pitchFamily="2" charset="0"/>
            </a:endParaRPr>
          </a:p>
        </p:txBody>
      </p:sp>
      <p:sp>
        <p:nvSpPr>
          <p:cNvPr id="76" name="Content Placeholder 2">
            <a:extLst>
              <a:ext uri="{FF2B5EF4-FFF2-40B4-BE49-F238E27FC236}">
                <a16:creationId xmlns:a16="http://schemas.microsoft.com/office/drawing/2014/main" id="{A414EF37-0919-FF44-BEAA-B824C77AA8A2}"/>
              </a:ext>
            </a:extLst>
          </p:cNvPr>
          <p:cNvSpPr txBox="1">
            <a:spLocks/>
          </p:cNvSpPr>
          <p:nvPr/>
        </p:nvSpPr>
        <p:spPr>
          <a:xfrm>
            <a:off x="4330146" y="4070160"/>
            <a:ext cx="1566128" cy="814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solidFill>
                  <a:srgbClr val="98989A"/>
                </a:solidFill>
                <a:latin typeface="Avenir Medium" panose="02000503020000020003" pitchFamily="2" charset="0"/>
              </a:rPr>
              <a:t>CEO Phillips UK &amp; Ireland.</a:t>
            </a:r>
          </a:p>
          <a:p>
            <a:pPr marL="0" indent="0">
              <a:lnSpc>
                <a:spcPct val="120000"/>
              </a:lnSpc>
              <a:spcBef>
                <a:spcPts val="0"/>
              </a:spcBef>
              <a:buNone/>
            </a:pPr>
            <a:r>
              <a:rPr lang="en-US" sz="900" dirty="0">
                <a:solidFill>
                  <a:srgbClr val="98989A"/>
                </a:solidFill>
                <a:latin typeface="Avenir Medium" panose="02000503020000020003" pitchFamily="2" charset="0"/>
              </a:rPr>
              <a:t>Board member of the Association of British Healthcare Industries (ABPI)</a:t>
            </a:r>
          </a:p>
        </p:txBody>
      </p:sp>
      <p:sp>
        <p:nvSpPr>
          <p:cNvPr id="91" name="TextBox 90">
            <a:extLst>
              <a:ext uri="{FF2B5EF4-FFF2-40B4-BE49-F238E27FC236}">
                <a16:creationId xmlns:a16="http://schemas.microsoft.com/office/drawing/2014/main" id="{A819105A-8AF5-FF40-8201-3E529785A319}"/>
              </a:ext>
            </a:extLst>
          </p:cNvPr>
          <p:cNvSpPr txBox="1"/>
          <p:nvPr/>
        </p:nvSpPr>
        <p:spPr>
          <a:xfrm>
            <a:off x="8298284" y="2922522"/>
            <a:ext cx="3193677" cy="1384995"/>
          </a:xfrm>
          <a:prstGeom prst="rect">
            <a:avLst/>
          </a:prstGeom>
          <a:noFill/>
        </p:spPr>
        <p:txBody>
          <a:bodyPr wrap="square" rtlCol="0">
            <a:spAutoFit/>
          </a:bodyPr>
          <a:lstStyle/>
          <a:p>
            <a:r>
              <a:rPr lang="en-US" sz="2000" dirty="0">
                <a:solidFill>
                  <a:schemeClr val="accent6">
                    <a:lumMod val="75000"/>
                  </a:schemeClr>
                </a:solidFill>
                <a:latin typeface="+mj-lt"/>
              </a:rPr>
              <a:t>Experts in commercialisation and investment of IVDs and consumer technology</a:t>
            </a:r>
          </a:p>
          <a:p>
            <a:endParaRPr lang="en-US" sz="2400" dirty="0">
              <a:solidFill>
                <a:srgbClr val="004A99"/>
              </a:solidFill>
              <a:latin typeface="Avenir Book" panose="02000503020000020003" pitchFamily="2" charset="0"/>
            </a:endParaRPr>
          </a:p>
        </p:txBody>
      </p:sp>
      <p:pic>
        <p:nvPicPr>
          <p:cNvPr id="5122" name="Picture 2">
            <a:extLst>
              <a:ext uri="{FF2B5EF4-FFF2-40B4-BE49-F238E27FC236}">
                <a16:creationId xmlns:a16="http://schemas.microsoft.com/office/drawing/2014/main" id="{B48F02F1-62E7-954F-842E-908EDA979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9457" y="5314336"/>
            <a:ext cx="1657990" cy="642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213F78-11F2-8F4B-86CF-81F0E4A00EBE}"/>
              </a:ext>
            </a:extLst>
          </p:cNvPr>
          <p:cNvPicPr>
            <a:picLocks noChangeAspect="1"/>
          </p:cNvPicPr>
          <p:nvPr/>
        </p:nvPicPr>
        <p:blipFill rotWithShape="1">
          <a:blip r:embed="rId8"/>
          <a:srcRect r="59359"/>
          <a:stretch/>
        </p:blipFill>
        <p:spPr>
          <a:xfrm>
            <a:off x="2431442" y="5459680"/>
            <a:ext cx="1427473" cy="479830"/>
          </a:xfrm>
          <a:prstGeom prst="rect">
            <a:avLst/>
          </a:prstGeom>
        </p:spPr>
      </p:pic>
      <p:pic>
        <p:nvPicPr>
          <p:cNvPr id="92" name="Picture 2" descr="Dividend Timetable Amendment - 18:14:12 14 Sep 2020 - EKF News article |  London Stock Exchange">
            <a:extLst>
              <a:ext uri="{FF2B5EF4-FFF2-40B4-BE49-F238E27FC236}">
                <a16:creationId xmlns:a16="http://schemas.microsoft.com/office/drawing/2014/main" id="{A2D09E13-82E0-6F46-B357-A28D2AE496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960" y="5571373"/>
            <a:ext cx="1508488" cy="2564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Yourgene Health plc - Home">
            <a:extLst>
              <a:ext uri="{FF2B5EF4-FFF2-40B4-BE49-F238E27FC236}">
                <a16:creationId xmlns:a16="http://schemas.microsoft.com/office/drawing/2014/main" id="{5EC8EA4B-FE73-6E45-94A8-70AA060CA0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5700" y="5412893"/>
            <a:ext cx="1035177" cy="5175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741B00-41FB-D24B-A26F-AA783CE296D3}"/>
              </a:ext>
            </a:extLst>
          </p:cNvPr>
          <p:cNvSpPr>
            <a:spLocks noGrp="1"/>
          </p:cNvSpPr>
          <p:nvPr>
            <p:ph type="sldNum" sz="quarter" idx="4"/>
          </p:nvPr>
        </p:nvSpPr>
        <p:spPr/>
        <p:txBody>
          <a:bodyPr/>
          <a:lstStyle/>
          <a:p>
            <a:fld id="{21D6478C-BE34-4261-AD78-3D0CEEB74823}" type="slidenum">
              <a:rPr lang="en-GB" smtClean="0"/>
              <a:t>4</a:t>
            </a:fld>
            <a:endParaRPr lang="en-GB" dirty="0"/>
          </a:p>
        </p:txBody>
      </p:sp>
      <p:pic>
        <p:nvPicPr>
          <p:cNvPr id="25" name="Picture 24" descr="A picture containing logo&#10;&#10;Description automatically generated">
            <a:extLst>
              <a:ext uri="{FF2B5EF4-FFF2-40B4-BE49-F238E27FC236}">
                <a16:creationId xmlns:a16="http://schemas.microsoft.com/office/drawing/2014/main" id="{171838CB-EF50-5B45-9F60-2703111411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26" name="Rounded Rectangle 25">
            <a:extLst>
              <a:ext uri="{FF2B5EF4-FFF2-40B4-BE49-F238E27FC236}">
                <a16:creationId xmlns:a16="http://schemas.microsoft.com/office/drawing/2014/main" id="{C0E70C1A-962F-134D-9A72-1F002875F9B1}"/>
              </a:ext>
            </a:extLst>
          </p:cNvPr>
          <p:cNvSpPr/>
          <p:nvPr/>
        </p:nvSpPr>
        <p:spPr>
          <a:xfrm>
            <a:off x="618546" y="1528641"/>
            <a:ext cx="1641625" cy="33563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8F351E3-F064-B24C-AE80-9546C0665566}"/>
              </a:ext>
            </a:extLst>
          </p:cNvPr>
          <p:cNvSpPr txBox="1"/>
          <p:nvPr/>
        </p:nvSpPr>
        <p:spPr>
          <a:xfrm>
            <a:off x="853631" y="1572166"/>
            <a:ext cx="1167435" cy="369332"/>
          </a:xfrm>
          <a:prstGeom prst="rect">
            <a:avLst/>
          </a:prstGeom>
          <a:noFill/>
        </p:spPr>
        <p:txBody>
          <a:bodyPr wrap="none" rtlCol="0">
            <a:spAutoFit/>
          </a:bodyPr>
          <a:lstStyle/>
          <a:p>
            <a:pPr algn="ctr"/>
            <a:r>
              <a:rPr lang="en-US" dirty="0">
                <a:solidFill>
                  <a:srgbClr val="3F9996"/>
                </a:solidFill>
                <a:latin typeface="+mj-lt"/>
              </a:rPr>
              <a:t>Presenting</a:t>
            </a:r>
          </a:p>
        </p:txBody>
      </p:sp>
      <p:sp>
        <p:nvSpPr>
          <p:cNvPr id="28" name="Slide Number Placeholder 5">
            <a:extLst>
              <a:ext uri="{FF2B5EF4-FFF2-40B4-BE49-F238E27FC236}">
                <a16:creationId xmlns:a16="http://schemas.microsoft.com/office/drawing/2014/main" id="{88F72842-6A0F-452B-8274-A0D9BA87F781}"/>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4</a:t>
            </a:fld>
            <a:endParaRPr lang="en-US" dirty="0"/>
          </a:p>
        </p:txBody>
      </p:sp>
    </p:spTree>
    <p:extLst>
      <p:ext uri="{BB962C8B-B14F-4D97-AF65-F5344CB8AC3E}">
        <p14:creationId xmlns:p14="http://schemas.microsoft.com/office/powerpoint/2010/main" val="126410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2EBE6D16-CB6F-F64A-8789-21D8AA7EEFEF}"/>
              </a:ext>
            </a:extLst>
          </p:cNvPr>
          <p:cNvSpPr/>
          <p:nvPr/>
        </p:nvSpPr>
        <p:spPr>
          <a:xfrm>
            <a:off x="8497824" y="1939724"/>
            <a:ext cx="625428" cy="62757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77D01400-47AE-7142-96B7-2BE58C169E90}"/>
              </a:ext>
            </a:extLst>
          </p:cNvPr>
          <p:cNvSpPr/>
          <p:nvPr/>
        </p:nvSpPr>
        <p:spPr>
          <a:xfrm>
            <a:off x="8510016" y="3256460"/>
            <a:ext cx="625428" cy="60319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C56416DB-A5D4-B648-9749-479A651EA50C}"/>
              </a:ext>
            </a:extLst>
          </p:cNvPr>
          <p:cNvSpPr/>
          <p:nvPr/>
        </p:nvSpPr>
        <p:spPr>
          <a:xfrm>
            <a:off x="8528304" y="3908732"/>
            <a:ext cx="625428" cy="603195"/>
          </a:xfrm>
          <a:prstGeom prst="ellipse">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9D3F097-CDD6-7245-A0A8-7587E37D2B17}"/>
              </a:ext>
            </a:extLst>
          </p:cNvPr>
          <p:cNvSpPr/>
          <p:nvPr/>
        </p:nvSpPr>
        <p:spPr>
          <a:xfrm>
            <a:off x="8583448" y="6448912"/>
            <a:ext cx="3453959" cy="615553"/>
          </a:xfrm>
          <a:prstGeom prst="rect">
            <a:avLst/>
          </a:prstGeom>
        </p:spPr>
        <p:txBody>
          <a:bodyPr wrap="none">
            <a:spAutoFit/>
          </a:bodyPr>
          <a:lstStyle/>
          <a:p>
            <a:r>
              <a:rPr lang="en-US" sz="1600" dirty="0">
                <a:solidFill>
                  <a:schemeClr val="bg1"/>
                </a:solidFill>
                <a:latin typeface="+mj-lt"/>
              </a:rPr>
              <a:t>CONFIDENTIAL</a:t>
            </a:r>
            <a:r>
              <a:rPr lang="en-US" sz="1600" i="1" dirty="0">
                <a:solidFill>
                  <a:schemeClr val="bg1"/>
                </a:solidFill>
                <a:latin typeface="+mj-lt"/>
              </a:rPr>
              <a:t> </a:t>
            </a:r>
            <a:r>
              <a:rPr lang="en-US" sz="1600" dirty="0">
                <a:solidFill>
                  <a:schemeClr val="bg1"/>
                </a:solidFill>
                <a:latin typeface="+mj-lt"/>
              </a:rPr>
              <a:t>| </a:t>
            </a:r>
            <a:r>
              <a:rPr lang="en-US" dirty="0">
                <a:solidFill>
                  <a:schemeClr val="bg1"/>
                </a:solidFill>
              </a:rPr>
              <a:t>The Genome Store</a:t>
            </a:r>
          </a:p>
          <a:p>
            <a:r>
              <a:rPr lang="en-US" sz="1600" dirty="0">
                <a:solidFill>
                  <a:schemeClr val="bg1"/>
                </a:solidFill>
              </a:rPr>
              <a:t>  </a:t>
            </a:r>
          </a:p>
        </p:txBody>
      </p:sp>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86388" y="96792"/>
            <a:ext cx="10515600" cy="805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MyHealthChecked Plc</a:t>
            </a: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42" name="Rounded Rectangle 41">
            <a:extLst>
              <a:ext uri="{FF2B5EF4-FFF2-40B4-BE49-F238E27FC236}">
                <a16:creationId xmlns:a16="http://schemas.microsoft.com/office/drawing/2014/main" id="{0923CB45-FE56-F947-AB02-2B8B72EBE038}"/>
              </a:ext>
            </a:extLst>
          </p:cNvPr>
          <p:cNvSpPr/>
          <p:nvPr/>
        </p:nvSpPr>
        <p:spPr>
          <a:xfrm>
            <a:off x="310896" y="1943856"/>
            <a:ext cx="8607552" cy="61538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mj-lt"/>
              </a:rPr>
              <a:t>	New management team who have built a new strategy in 2020. We have invested to grow 	in 2021 and beyond</a:t>
            </a:r>
          </a:p>
        </p:txBody>
      </p:sp>
      <p:sp>
        <p:nvSpPr>
          <p:cNvPr id="43" name="Oval 42">
            <a:extLst>
              <a:ext uri="{FF2B5EF4-FFF2-40B4-BE49-F238E27FC236}">
                <a16:creationId xmlns:a16="http://schemas.microsoft.com/office/drawing/2014/main" id="{D986AF71-87B9-C246-85DB-49A53E5EE3D4}"/>
              </a:ext>
            </a:extLst>
          </p:cNvPr>
          <p:cNvSpPr/>
          <p:nvPr/>
        </p:nvSpPr>
        <p:spPr>
          <a:xfrm>
            <a:off x="134112" y="1954081"/>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693ED485-3FD9-C447-8D91-FFA6045AD0CA}"/>
              </a:ext>
            </a:extLst>
          </p:cNvPr>
          <p:cNvSpPr/>
          <p:nvPr/>
        </p:nvSpPr>
        <p:spPr>
          <a:xfrm>
            <a:off x="341376" y="2596128"/>
            <a:ext cx="8577072" cy="6153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1">
                  <a:lumMod val="50000"/>
                </a:schemeClr>
              </a:solidFill>
              <a:latin typeface="+mj-lt"/>
            </a:endParaRPr>
          </a:p>
          <a:p>
            <a:r>
              <a:rPr lang="en-US" sz="1600" dirty="0">
                <a:solidFill>
                  <a:schemeClr val="bg1">
                    <a:lumMod val="50000"/>
                  </a:schemeClr>
                </a:solidFill>
                <a:latin typeface="+mj-lt"/>
              </a:rPr>
              <a:t>	</a:t>
            </a:r>
            <a:r>
              <a:rPr lang="en-GB" sz="1600" b="1" dirty="0">
                <a:latin typeface="+mj-lt"/>
              </a:rPr>
              <a:t>We have added and will further add new tests to our core offering in female fertility</a:t>
            </a:r>
          </a:p>
          <a:p>
            <a:endParaRPr lang="en-US" sz="1600" dirty="0">
              <a:solidFill>
                <a:schemeClr val="bg1">
                  <a:lumMod val="50000"/>
                </a:schemeClr>
              </a:solidFill>
              <a:latin typeface="+mj-lt"/>
            </a:endParaRPr>
          </a:p>
        </p:txBody>
      </p:sp>
      <p:sp>
        <p:nvSpPr>
          <p:cNvPr id="46" name="Oval 45">
            <a:extLst>
              <a:ext uri="{FF2B5EF4-FFF2-40B4-BE49-F238E27FC236}">
                <a16:creationId xmlns:a16="http://schemas.microsoft.com/office/drawing/2014/main" id="{1E6D42D7-DF20-9543-A5FC-D0BA9CA55AEB}"/>
              </a:ext>
            </a:extLst>
          </p:cNvPr>
          <p:cNvSpPr/>
          <p:nvPr/>
        </p:nvSpPr>
        <p:spPr>
          <a:xfrm>
            <a:off x="134112" y="2595687"/>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F30107C5-F28D-C041-AB3A-4710DCB5BB3E}"/>
              </a:ext>
            </a:extLst>
          </p:cNvPr>
          <p:cNvSpPr/>
          <p:nvPr/>
        </p:nvSpPr>
        <p:spPr>
          <a:xfrm>
            <a:off x="8503920" y="2604188"/>
            <a:ext cx="625428" cy="60319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AA678AB1-F4E4-CC41-AEF7-528EF131B0E6}"/>
              </a:ext>
            </a:extLst>
          </p:cNvPr>
          <p:cNvSpPr/>
          <p:nvPr/>
        </p:nvSpPr>
        <p:spPr>
          <a:xfrm>
            <a:off x="347472" y="3248400"/>
            <a:ext cx="8577072" cy="61538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763" indent="-893763"/>
            <a:r>
              <a:rPr lang="en-GB" sz="1600" dirty="0">
                <a:latin typeface="+mj-lt"/>
              </a:rPr>
              <a:t>	</a:t>
            </a:r>
            <a:r>
              <a:rPr lang="en-GB" sz="1600" b="1" dirty="0">
                <a:latin typeface="+mj-lt"/>
              </a:rPr>
              <a:t>Lean, focused and addressing new markets with new tests: cost based managed to ensure a capital efficient operation</a:t>
            </a:r>
          </a:p>
        </p:txBody>
      </p:sp>
      <p:sp>
        <p:nvSpPr>
          <p:cNvPr id="49" name="Oval 48">
            <a:extLst>
              <a:ext uri="{FF2B5EF4-FFF2-40B4-BE49-F238E27FC236}">
                <a16:creationId xmlns:a16="http://schemas.microsoft.com/office/drawing/2014/main" id="{35EF22B9-C373-ED45-85B3-5C2C55A3AC83}"/>
              </a:ext>
            </a:extLst>
          </p:cNvPr>
          <p:cNvSpPr/>
          <p:nvPr/>
        </p:nvSpPr>
        <p:spPr>
          <a:xfrm>
            <a:off x="134112" y="3234240"/>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1EFCA721-3686-7749-8B23-E347E60929F4}"/>
              </a:ext>
            </a:extLst>
          </p:cNvPr>
          <p:cNvSpPr/>
          <p:nvPr/>
        </p:nvSpPr>
        <p:spPr>
          <a:xfrm>
            <a:off x="365760" y="3900672"/>
            <a:ext cx="8577072" cy="615386"/>
          </a:xfrm>
          <a:prstGeom prst="round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mj-lt"/>
              </a:rPr>
              <a:t>	</a:t>
            </a:r>
            <a:r>
              <a:rPr lang="en-GB" sz="1600" b="1" dirty="0">
                <a:latin typeface="+mj-lt"/>
              </a:rPr>
              <a:t>Exciting partnerships with established UK diagnostic businesses: market launched and 	under development</a:t>
            </a:r>
          </a:p>
        </p:txBody>
      </p:sp>
      <p:sp>
        <p:nvSpPr>
          <p:cNvPr id="52" name="Oval 51">
            <a:extLst>
              <a:ext uri="{FF2B5EF4-FFF2-40B4-BE49-F238E27FC236}">
                <a16:creationId xmlns:a16="http://schemas.microsoft.com/office/drawing/2014/main" id="{CC52CE46-7BC0-EA48-9787-4DDA1830ED5A}"/>
              </a:ext>
            </a:extLst>
          </p:cNvPr>
          <p:cNvSpPr/>
          <p:nvPr/>
        </p:nvSpPr>
        <p:spPr>
          <a:xfrm>
            <a:off x="134112" y="3898705"/>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7CA9300F-26C1-2848-BAB2-F8E843805846}"/>
              </a:ext>
            </a:extLst>
          </p:cNvPr>
          <p:cNvSpPr/>
          <p:nvPr/>
        </p:nvSpPr>
        <p:spPr>
          <a:xfrm>
            <a:off x="347472" y="4552944"/>
            <a:ext cx="8595360" cy="615386"/>
          </a:xfrm>
          <a:prstGeom prst="roundRect">
            <a:avLst/>
          </a:prstGeom>
          <a:solidFill>
            <a:srgbClr val="3F9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lumMod val="65000"/>
                    <a:lumOff val="35000"/>
                  </a:schemeClr>
                </a:solidFill>
                <a:latin typeface="+mj-lt"/>
              </a:rPr>
              <a:t>	</a:t>
            </a:r>
            <a:r>
              <a:rPr lang="en-GB" sz="1600" b="1" dirty="0">
                <a:solidFill>
                  <a:schemeClr val="bg1"/>
                </a:solidFill>
                <a:latin typeface="+mj-lt"/>
              </a:rPr>
              <a:t>Agile set up and able move quickly: market responsive</a:t>
            </a:r>
            <a:endParaRPr lang="en-US" sz="1600" b="1" dirty="0">
              <a:solidFill>
                <a:schemeClr val="bg1"/>
              </a:solidFill>
              <a:latin typeface="+mj-lt"/>
            </a:endParaRPr>
          </a:p>
        </p:txBody>
      </p:sp>
      <p:sp>
        <p:nvSpPr>
          <p:cNvPr id="55" name="Oval 54">
            <a:extLst>
              <a:ext uri="{FF2B5EF4-FFF2-40B4-BE49-F238E27FC236}">
                <a16:creationId xmlns:a16="http://schemas.microsoft.com/office/drawing/2014/main" id="{692FAFF4-32CE-614E-AACD-0C9E0143D1CC}"/>
              </a:ext>
            </a:extLst>
          </p:cNvPr>
          <p:cNvSpPr/>
          <p:nvPr/>
        </p:nvSpPr>
        <p:spPr>
          <a:xfrm>
            <a:off x="134112" y="4559661"/>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2D6CE86F-8CCA-0646-9D10-697354EB4FE4}"/>
              </a:ext>
            </a:extLst>
          </p:cNvPr>
          <p:cNvSpPr/>
          <p:nvPr/>
        </p:nvSpPr>
        <p:spPr>
          <a:xfrm>
            <a:off x="8510016" y="4561004"/>
            <a:ext cx="625428" cy="603195"/>
          </a:xfrm>
          <a:prstGeom prst="ellipse">
            <a:avLst/>
          </a:prstGeom>
          <a:solidFill>
            <a:srgbClr val="3F9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20905F8-E076-D34D-913A-EE6CFB570C64}"/>
              </a:ext>
            </a:extLst>
          </p:cNvPr>
          <p:cNvSpPr txBox="1"/>
          <p:nvPr/>
        </p:nvSpPr>
        <p:spPr>
          <a:xfrm>
            <a:off x="9484658" y="1873621"/>
            <a:ext cx="2381465" cy="3416320"/>
          </a:xfrm>
          <a:prstGeom prst="rect">
            <a:avLst/>
          </a:prstGeom>
          <a:noFill/>
        </p:spPr>
        <p:txBody>
          <a:bodyPr wrap="square" rtlCol="0">
            <a:spAutoFit/>
          </a:bodyPr>
          <a:lstStyle/>
          <a:p>
            <a:r>
              <a:rPr lang="en-GB" b="1" i="1" dirty="0">
                <a:solidFill>
                  <a:srgbClr val="3F9996"/>
                </a:solidFill>
                <a:latin typeface="+mj-lt"/>
              </a:rPr>
              <a:t>We are seeking to become the UK’s leading B2C POC testing business addressing the high growth structural shift from consumers to use affordable tests delivered to their home, and with a digitally delivered outcome and actionable advice</a:t>
            </a:r>
          </a:p>
          <a:p>
            <a:r>
              <a:rPr lang="en-GB" i="1" dirty="0">
                <a:solidFill>
                  <a:srgbClr val="3F9996"/>
                </a:solidFill>
                <a:latin typeface="+mj-lt"/>
              </a:rPr>
              <a:t> </a:t>
            </a:r>
            <a:endParaRPr lang="en-US" i="1" dirty="0">
              <a:solidFill>
                <a:srgbClr val="3F9996"/>
              </a:solidFill>
              <a:latin typeface="+mj-lt"/>
            </a:endParaRPr>
          </a:p>
        </p:txBody>
      </p:sp>
      <p:pic>
        <p:nvPicPr>
          <p:cNvPr id="25" name="Picture 2" descr="Dividend Timetable Amendment - 18:14:12 14 Sep 2020 - EKF News article |  London Stock Exchange">
            <a:extLst>
              <a:ext uri="{FF2B5EF4-FFF2-40B4-BE49-F238E27FC236}">
                <a16:creationId xmlns:a16="http://schemas.microsoft.com/office/drawing/2014/main" id="{D315C8B7-EA79-0C4B-8218-439681EA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395" y="5620598"/>
            <a:ext cx="2216405" cy="3767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Yourgene Health plc - Home">
            <a:extLst>
              <a:ext uri="{FF2B5EF4-FFF2-40B4-BE49-F238E27FC236}">
                <a16:creationId xmlns:a16="http://schemas.microsoft.com/office/drawing/2014/main" id="{541BADFC-2782-D549-B6F0-46D7BC49F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77" y="5438109"/>
            <a:ext cx="1404311" cy="7021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bingdon Health | Rapid Test Development and Manufacture">
            <a:extLst>
              <a:ext uri="{FF2B5EF4-FFF2-40B4-BE49-F238E27FC236}">
                <a16:creationId xmlns:a16="http://schemas.microsoft.com/office/drawing/2014/main" id="{74CB6CA7-10D7-7742-8A04-296F55764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387" y="5438109"/>
            <a:ext cx="2217334" cy="70215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0846515-F631-4147-9ACA-0E42AE2B55AC}"/>
              </a:ext>
            </a:extLst>
          </p:cNvPr>
          <p:cNvSpPr/>
          <p:nvPr/>
        </p:nvSpPr>
        <p:spPr>
          <a:xfrm>
            <a:off x="272988" y="2091039"/>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1" name="Rectangle 30">
            <a:extLst>
              <a:ext uri="{FF2B5EF4-FFF2-40B4-BE49-F238E27FC236}">
                <a16:creationId xmlns:a16="http://schemas.microsoft.com/office/drawing/2014/main" id="{DD816AE7-E762-8349-A044-F33CF6F0147F}"/>
              </a:ext>
            </a:extLst>
          </p:cNvPr>
          <p:cNvSpPr/>
          <p:nvPr/>
        </p:nvSpPr>
        <p:spPr>
          <a:xfrm>
            <a:off x="272989" y="2727534"/>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2" name="Rectangle 31">
            <a:extLst>
              <a:ext uri="{FF2B5EF4-FFF2-40B4-BE49-F238E27FC236}">
                <a16:creationId xmlns:a16="http://schemas.microsoft.com/office/drawing/2014/main" id="{5928330D-F928-1F4F-8E84-644375DE8B8C}"/>
              </a:ext>
            </a:extLst>
          </p:cNvPr>
          <p:cNvSpPr/>
          <p:nvPr/>
        </p:nvSpPr>
        <p:spPr>
          <a:xfrm>
            <a:off x="264024" y="3399888"/>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3" name="Rectangle 32">
            <a:extLst>
              <a:ext uri="{FF2B5EF4-FFF2-40B4-BE49-F238E27FC236}">
                <a16:creationId xmlns:a16="http://schemas.microsoft.com/office/drawing/2014/main" id="{A909E9AA-C1D9-4C4C-8347-B559C0EDF68A}"/>
              </a:ext>
            </a:extLst>
          </p:cNvPr>
          <p:cNvSpPr/>
          <p:nvPr/>
        </p:nvSpPr>
        <p:spPr>
          <a:xfrm>
            <a:off x="264024" y="4708734"/>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4" name="Rectangle 33">
            <a:extLst>
              <a:ext uri="{FF2B5EF4-FFF2-40B4-BE49-F238E27FC236}">
                <a16:creationId xmlns:a16="http://schemas.microsoft.com/office/drawing/2014/main" id="{82817592-9B86-2646-AC35-067378F51008}"/>
              </a:ext>
            </a:extLst>
          </p:cNvPr>
          <p:cNvSpPr/>
          <p:nvPr/>
        </p:nvSpPr>
        <p:spPr>
          <a:xfrm>
            <a:off x="281952" y="4018452"/>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0" name="Oval 29">
            <a:extLst>
              <a:ext uri="{FF2B5EF4-FFF2-40B4-BE49-F238E27FC236}">
                <a16:creationId xmlns:a16="http://schemas.microsoft.com/office/drawing/2014/main" id="{C869531A-3354-8B40-84A2-0386D9F7FA0A}"/>
              </a:ext>
            </a:extLst>
          </p:cNvPr>
          <p:cNvSpPr/>
          <p:nvPr/>
        </p:nvSpPr>
        <p:spPr>
          <a:xfrm>
            <a:off x="8479896" y="1321162"/>
            <a:ext cx="625428" cy="62757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928E94E7-D3E7-0E48-88EC-1AEBA288423F}"/>
              </a:ext>
            </a:extLst>
          </p:cNvPr>
          <p:cNvSpPr/>
          <p:nvPr/>
        </p:nvSpPr>
        <p:spPr>
          <a:xfrm>
            <a:off x="292968" y="1325294"/>
            <a:ext cx="8607552" cy="6153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mj-lt"/>
              </a:rPr>
              <a:t>	</a:t>
            </a:r>
            <a:r>
              <a:rPr lang="en-GB" sz="1600" b="1" dirty="0">
                <a:solidFill>
                  <a:schemeClr val="bg1">
                    <a:lumMod val="75000"/>
                  </a:schemeClr>
                </a:solidFill>
                <a:latin typeface="+mj-lt"/>
              </a:rPr>
              <a:t>Bringing Simple, Reliable, Affordable health tests to market - </a:t>
            </a:r>
            <a:r>
              <a:rPr lang="en-GB" sz="1600" b="1" u="sng" dirty="0">
                <a:solidFill>
                  <a:schemeClr val="bg1">
                    <a:lumMod val="75000"/>
                  </a:schemeClr>
                </a:solidFill>
                <a:latin typeface="+mj-lt"/>
              </a:rPr>
              <a:t>now</a:t>
            </a:r>
          </a:p>
        </p:txBody>
      </p:sp>
      <p:sp>
        <p:nvSpPr>
          <p:cNvPr id="36" name="Oval 35">
            <a:extLst>
              <a:ext uri="{FF2B5EF4-FFF2-40B4-BE49-F238E27FC236}">
                <a16:creationId xmlns:a16="http://schemas.microsoft.com/office/drawing/2014/main" id="{47BE7018-7C41-D54F-B9C2-3C52626FEAD9}"/>
              </a:ext>
            </a:extLst>
          </p:cNvPr>
          <p:cNvSpPr/>
          <p:nvPr/>
        </p:nvSpPr>
        <p:spPr>
          <a:xfrm>
            <a:off x="116184" y="1335519"/>
            <a:ext cx="625428" cy="61735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F52D4237-99E7-2642-A7C9-E55AF56667B1}"/>
              </a:ext>
            </a:extLst>
          </p:cNvPr>
          <p:cNvSpPr/>
          <p:nvPr/>
        </p:nvSpPr>
        <p:spPr>
          <a:xfrm>
            <a:off x="255060" y="1472477"/>
            <a:ext cx="331147" cy="3693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800" b="1" dirty="0">
                <a:solidFill>
                  <a:schemeClr val="bg1"/>
                </a:solidFill>
                <a:latin typeface="Wingdings 2" panose="05020102010507070707" pitchFamily="18" charset="2"/>
              </a:rPr>
              <a:t>P</a:t>
            </a:r>
            <a:endParaRPr lang="en-GB" sz="3800" b="1" dirty="0">
              <a:solidFill>
                <a:schemeClr val="bg1"/>
              </a:solidFill>
            </a:endParaRPr>
          </a:p>
        </p:txBody>
      </p:sp>
      <p:sp>
        <p:nvSpPr>
          <p:cNvPr id="39" name="Slide Number Placeholder 5">
            <a:extLst>
              <a:ext uri="{FF2B5EF4-FFF2-40B4-BE49-F238E27FC236}">
                <a16:creationId xmlns:a16="http://schemas.microsoft.com/office/drawing/2014/main" id="{987010A2-CD45-4FCF-8DA7-434EF4DDD96E}"/>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5</a:t>
            </a:fld>
            <a:endParaRPr lang="en-US" dirty="0"/>
          </a:p>
        </p:txBody>
      </p:sp>
    </p:spTree>
    <p:extLst>
      <p:ext uri="{BB962C8B-B14F-4D97-AF65-F5344CB8AC3E}">
        <p14:creationId xmlns:p14="http://schemas.microsoft.com/office/powerpoint/2010/main" val="244660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187B6DC3-0915-3B43-A9A3-3A46FE8F1E68}"/>
              </a:ext>
            </a:extLst>
          </p:cNvPr>
          <p:cNvPicPr>
            <a:picLocks noChangeAspect="1"/>
          </p:cNvPicPr>
          <p:nvPr/>
        </p:nvPicPr>
        <p:blipFill>
          <a:blip r:embed="rId3"/>
          <a:stretch>
            <a:fillRect/>
          </a:stretch>
        </p:blipFill>
        <p:spPr>
          <a:xfrm rot="205195">
            <a:off x="6606475" y="491721"/>
            <a:ext cx="5601997" cy="6036615"/>
          </a:xfrm>
          <a:prstGeom prst="rect">
            <a:avLst/>
          </a:prstGeom>
        </p:spPr>
      </p:pic>
      <p:sp>
        <p:nvSpPr>
          <p:cNvPr id="22" name="Rectangle: Rounded Corners 21">
            <a:extLst>
              <a:ext uri="{FF2B5EF4-FFF2-40B4-BE49-F238E27FC236}">
                <a16:creationId xmlns:a16="http://schemas.microsoft.com/office/drawing/2014/main" id="{5AEAD56C-79A8-4A1B-88A7-89B00F730660}"/>
              </a:ext>
            </a:extLst>
          </p:cNvPr>
          <p:cNvSpPr/>
          <p:nvPr/>
        </p:nvSpPr>
        <p:spPr>
          <a:xfrm>
            <a:off x="2390493" y="3001948"/>
            <a:ext cx="8988686" cy="954108"/>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srgbClr val="3F9996"/>
                </a:solidFill>
                <a:latin typeface="+mj-lt"/>
              </a:rPr>
              <a:t>MULTIPLE PLATFORMS	        Lateral Flow	                 DNA	        </a:t>
            </a:r>
            <a:r>
              <a:rPr lang="en-US" b="1" i="1" dirty="0">
                <a:solidFill>
                  <a:srgbClr val="3F9996"/>
                </a:solidFill>
                <a:latin typeface="+mj-lt"/>
              </a:rPr>
              <a:t>+ more</a:t>
            </a:r>
            <a:endParaRPr lang="en-GB" sz="1600" i="1" dirty="0">
              <a:solidFill>
                <a:schemeClr val="tx2">
                  <a:lumMod val="75000"/>
                </a:schemeClr>
              </a:solidFill>
              <a:latin typeface="+mj-lt"/>
              <a:cs typeface="Calibri" panose="020F0502020204030204" pitchFamily="34" charset="0"/>
            </a:endParaRPr>
          </a:p>
        </p:txBody>
      </p:sp>
      <p:sp>
        <p:nvSpPr>
          <p:cNvPr id="21" name="Rectangle: Rounded Corners 20">
            <a:extLst>
              <a:ext uri="{FF2B5EF4-FFF2-40B4-BE49-F238E27FC236}">
                <a16:creationId xmlns:a16="http://schemas.microsoft.com/office/drawing/2014/main" id="{635163CD-909E-4052-9290-35B7DDCC98BF}"/>
              </a:ext>
            </a:extLst>
          </p:cNvPr>
          <p:cNvSpPr/>
          <p:nvPr/>
        </p:nvSpPr>
        <p:spPr>
          <a:xfrm>
            <a:off x="2412268" y="1695930"/>
            <a:ext cx="8862409" cy="1073375"/>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00" dirty="0">
              <a:solidFill>
                <a:schemeClr val="tx2">
                  <a:lumMod val="75000"/>
                </a:schemeClr>
              </a:solidFill>
              <a:latin typeface="+mj-lt"/>
            </a:endParaRPr>
          </a:p>
          <a:p>
            <a:pPr lvl="0" algn="ctr"/>
            <a:endParaRPr lang="en-US" sz="1300" dirty="0">
              <a:solidFill>
                <a:schemeClr val="tx2">
                  <a:lumMod val="75000"/>
                </a:schemeClr>
              </a:solidFill>
              <a:latin typeface="+mj-lt"/>
            </a:endParaRPr>
          </a:p>
          <a:p>
            <a:pPr lvl="0" algn="ctr"/>
            <a:endParaRPr lang="en-US" sz="1300" dirty="0">
              <a:solidFill>
                <a:schemeClr val="tx2">
                  <a:lumMod val="75000"/>
                </a:schemeClr>
              </a:solidFill>
              <a:latin typeface="+mj-lt"/>
            </a:endParaRPr>
          </a:p>
        </p:txBody>
      </p:sp>
      <p:sp>
        <p:nvSpPr>
          <p:cNvPr id="23" name="Rectangle: Rounded Corners 22">
            <a:extLst>
              <a:ext uri="{FF2B5EF4-FFF2-40B4-BE49-F238E27FC236}">
                <a16:creationId xmlns:a16="http://schemas.microsoft.com/office/drawing/2014/main" id="{086BB6D3-EB7E-499A-9FA9-33B302C2B77B}"/>
              </a:ext>
            </a:extLst>
          </p:cNvPr>
          <p:cNvSpPr/>
          <p:nvPr/>
        </p:nvSpPr>
        <p:spPr>
          <a:xfrm>
            <a:off x="2381784" y="4242430"/>
            <a:ext cx="8988685" cy="870475"/>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srgbClr val="3F9996"/>
                </a:solidFill>
                <a:latin typeface="+mj-lt"/>
              </a:rPr>
              <a:t>LIMITLESS TESTS</a:t>
            </a:r>
            <a:endParaRPr lang="en-US" dirty="0">
              <a:solidFill>
                <a:schemeClr val="tx2">
                  <a:lumMod val="75000"/>
                </a:schemeClr>
              </a:solidFill>
              <a:latin typeface="+mj-lt"/>
            </a:endParaRPr>
          </a:p>
        </p:txBody>
      </p:sp>
      <p:sp>
        <p:nvSpPr>
          <p:cNvPr id="13" name="Rectangle: Rounded Corners 12">
            <a:extLst>
              <a:ext uri="{FF2B5EF4-FFF2-40B4-BE49-F238E27FC236}">
                <a16:creationId xmlns:a16="http://schemas.microsoft.com/office/drawing/2014/main" id="{AA76DFFF-A491-42D8-B3BB-A7B1FCEAF829}"/>
              </a:ext>
            </a:extLst>
          </p:cNvPr>
          <p:cNvSpPr/>
          <p:nvPr/>
        </p:nvSpPr>
        <p:spPr>
          <a:xfrm>
            <a:off x="121395" y="1838003"/>
            <a:ext cx="1968214" cy="769240"/>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b="1" dirty="0">
              <a:solidFill>
                <a:schemeClr val="tx2">
                  <a:lumMod val="75000"/>
                </a:schemeClr>
              </a:solidFill>
              <a:latin typeface="+mj-lt"/>
              <a:cs typeface="Calibri" panose="020F0502020204030204" pitchFamily="34" charset="0"/>
            </a:endParaRPr>
          </a:p>
          <a:p>
            <a:pPr lvl="0" algn="ctr"/>
            <a:endParaRPr lang="en-GB" sz="800" b="1" dirty="0">
              <a:solidFill>
                <a:schemeClr val="tx2">
                  <a:lumMod val="75000"/>
                </a:schemeClr>
              </a:solidFill>
              <a:latin typeface="+mj-lt"/>
              <a:cs typeface="Calibri" panose="020F0502020204030204" pitchFamily="34" charset="0"/>
            </a:endParaRPr>
          </a:p>
          <a:p>
            <a:pPr algn="ctr"/>
            <a:endParaRPr lang="en-US" b="1" dirty="0">
              <a:solidFill>
                <a:srgbClr val="3F9996"/>
              </a:solidFill>
              <a:latin typeface="+mj-lt"/>
            </a:endParaRPr>
          </a:p>
          <a:p>
            <a:pPr algn="ctr"/>
            <a:r>
              <a:rPr lang="en-US" b="1" dirty="0">
                <a:solidFill>
                  <a:srgbClr val="3F9996"/>
                </a:solidFill>
                <a:latin typeface="+mj-lt"/>
              </a:rPr>
              <a:t>Fertility</a:t>
            </a:r>
          </a:p>
          <a:p>
            <a:pPr lvl="0" algn="ctr"/>
            <a:endParaRPr lang="en-GB" dirty="0">
              <a:solidFill>
                <a:schemeClr val="tx2">
                  <a:lumMod val="75000"/>
                </a:schemeClr>
              </a:solidFill>
              <a:latin typeface="+mj-lt"/>
            </a:endParaRPr>
          </a:p>
          <a:p>
            <a:pPr lvl="0" algn="ctr"/>
            <a:endParaRPr lang="en-GB" dirty="0">
              <a:solidFill>
                <a:schemeClr val="tx2">
                  <a:lumMod val="75000"/>
                </a:schemeClr>
              </a:solidFill>
              <a:latin typeface="+mj-lt"/>
            </a:endParaRPr>
          </a:p>
          <a:p>
            <a:pPr lvl="0" algn="ctr"/>
            <a:endParaRPr lang="en-GB" sz="1300" dirty="0">
              <a:solidFill>
                <a:schemeClr val="tx2">
                  <a:lumMod val="75000"/>
                </a:schemeClr>
              </a:solidFill>
              <a:latin typeface="+mj-lt"/>
            </a:endParaRPr>
          </a:p>
        </p:txBody>
      </p:sp>
      <p:sp>
        <p:nvSpPr>
          <p:cNvPr id="43" name="Rectangle 42">
            <a:extLst>
              <a:ext uri="{FF2B5EF4-FFF2-40B4-BE49-F238E27FC236}">
                <a16:creationId xmlns:a16="http://schemas.microsoft.com/office/drawing/2014/main" id="{2C42BCD3-58A8-6D4C-91E1-DFEDBE5EF7FC}"/>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411AEA-8433-CC41-BB40-1591528A2A67}"/>
              </a:ext>
            </a:extLst>
          </p:cNvPr>
          <p:cNvSpPr/>
          <p:nvPr/>
        </p:nvSpPr>
        <p:spPr>
          <a:xfrm>
            <a:off x="94816" y="185895"/>
            <a:ext cx="12090297" cy="861774"/>
          </a:xfrm>
          <a:prstGeom prst="rect">
            <a:avLst/>
          </a:prstGeom>
        </p:spPr>
        <p:txBody>
          <a:bodyPr wrap="none">
            <a:spAutoFit/>
          </a:bodyPr>
          <a:lstStyle/>
          <a:p>
            <a:r>
              <a:rPr lang="en-US" sz="3400" b="1" dirty="0">
                <a:solidFill>
                  <a:schemeClr val="bg1"/>
                </a:solidFill>
                <a:latin typeface="+mj-lt"/>
              </a:rPr>
              <a:t>Today we’re here to invest in and grow our at-home testing business</a:t>
            </a:r>
          </a:p>
          <a:p>
            <a:r>
              <a:rPr lang="en-US" sz="1600" dirty="0">
                <a:solidFill>
                  <a:schemeClr val="bg1"/>
                </a:solidFill>
                <a:latin typeface="+mj-lt"/>
              </a:rPr>
              <a:t>  </a:t>
            </a:r>
          </a:p>
        </p:txBody>
      </p:sp>
      <p:pic>
        <p:nvPicPr>
          <p:cNvPr id="4" name="Picture 3" descr="Graphical user interface, application&#10;&#10;Description automatically generated">
            <a:extLst>
              <a:ext uri="{FF2B5EF4-FFF2-40B4-BE49-F238E27FC236}">
                <a16:creationId xmlns:a16="http://schemas.microsoft.com/office/drawing/2014/main" id="{A9FBF047-9847-8044-881B-12CD07D8C042}"/>
              </a:ext>
            </a:extLst>
          </p:cNvPr>
          <p:cNvPicPr>
            <a:picLocks noChangeAspect="1"/>
          </p:cNvPicPr>
          <p:nvPr/>
        </p:nvPicPr>
        <p:blipFill rotWithShape="1">
          <a:blip r:embed="rId4"/>
          <a:srcRect l="25357" t="29459" r="59322" b="43554"/>
          <a:stretch/>
        </p:blipFill>
        <p:spPr>
          <a:xfrm>
            <a:off x="2537803" y="1761378"/>
            <a:ext cx="963039" cy="954195"/>
          </a:xfrm>
          <a:prstGeom prst="rect">
            <a:avLst/>
          </a:prstGeom>
        </p:spPr>
      </p:pic>
      <p:sp>
        <p:nvSpPr>
          <p:cNvPr id="38" name="Rectangle: Rounded Corners 12">
            <a:extLst>
              <a:ext uri="{FF2B5EF4-FFF2-40B4-BE49-F238E27FC236}">
                <a16:creationId xmlns:a16="http://schemas.microsoft.com/office/drawing/2014/main" id="{B74F7F55-C1DF-144C-BA5C-7CA195545EE6}"/>
              </a:ext>
            </a:extLst>
          </p:cNvPr>
          <p:cNvSpPr/>
          <p:nvPr/>
        </p:nvSpPr>
        <p:spPr>
          <a:xfrm>
            <a:off x="117038" y="3096865"/>
            <a:ext cx="1968214" cy="736473"/>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3F9996"/>
                </a:solidFill>
                <a:latin typeface="+mj-lt"/>
              </a:rPr>
              <a:t>  Single</a:t>
            </a:r>
          </a:p>
          <a:p>
            <a:r>
              <a:rPr lang="en-US" b="1" dirty="0">
                <a:solidFill>
                  <a:srgbClr val="3F9996"/>
                </a:solidFill>
                <a:latin typeface="+mj-lt"/>
              </a:rPr>
              <a:t>Platform</a:t>
            </a:r>
          </a:p>
        </p:txBody>
      </p:sp>
      <p:sp>
        <p:nvSpPr>
          <p:cNvPr id="39" name="Rectangle: Rounded Corners 12">
            <a:extLst>
              <a:ext uri="{FF2B5EF4-FFF2-40B4-BE49-F238E27FC236}">
                <a16:creationId xmlns:a16="http://schemas.microsoft.com/office/drawing/2014/main" id="{E70DEFEC-CA13-3341-BFC9-626CB466A682}"/>
              </a:ext>
            </a:extLst>
          </p:cNvPr>
          <p:cNvSpPr/>
          <p:nvPr/>
        </p:nvSpPr>
        <p:spPr>
          <a:xfrm>
            <a:off x="103972" y="4376431"/>
            <a:ext cx="1981280" cy="603051"/>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srgbClr val="3F9996"/>
                </a:solidFill>
                <a:latin typeface="+mj-lt"/>
              </a:rPr>
              <a:t>   2</a:t>
            </a:r>
          </a:p>
          <a:p>
            <a:pPr lvl="0"/>
            <a:r>
              <a:rPr lang="en-US" b="1" dirty="0">
                <a:solidFill>
                  <a:srgbClr val="3F9996"/>
                </a:solidFill>
                <a:latin typeface="+mj-lt"/>
              </a:rPr>
              <a:t>Tests</a:t>
            </a:r>
            <a:endParaRPr lang="en-GB" b="1" dirty="0">
              <a:solidFill>
                <a:schemeClr val="tx2">
                  <a:lumMod val="75000"/>
                </a:schemeClr>
              </a:solidFill>
              <a:latin typeface="+mj-lt"/>
            </a:endParaRPr>
          </a:p>
        </p:txBody>
      </p:sp>
      <p:sp>
        <p:nvSpPr>
          <p:cNvPr id="40" name="Rectangle: Rounded Corners 12">
            <a:extLst>
              <a:ext uri="{FF2B5EF4-FFF2-40B4-BE49-F238E27FC236}">
                <a16:creationId xmlns:a16="http://schemas.microsoft.com/office/drawing/2014/main" id="{83AF6571-C124-9440-A5E9-29966C12FAEF}"/>
              </a:ext>
            </a:extLst>
          </p:cNvPr>
          <p:cNvSpPr/>
          <p:nvPr/>
        </p:nvSpPr>
        <p:spPr>
          <a:xfrm>
            <a:off x="99616" y="5439858"/>
            <a:ext cx="1981280" cy="1088135"/>
          </a:xfrm>
          <a:prstGeom prst="roundRect">
            <a:avLst/>
          </a:prstGeom>
          <a:solidFill>
            <a:schemeClr val="bg1"/>
          </a:solidFill>
          <a:ln w="38100">
            <a:solidFill>
              <a:srgbClr val="4CB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b="1" dirty="0">
              <a:solidFill>
                <a:schemeClr val="tx2">
                  <a:lumMod val="75000"/>
                </a:schemeClr>
              </a:solidFill>
              <a:latin typeface="+mj-lt"/>
              <a:cs typeface="Calibri" panose="020F0502020204030204" pitchFamily="34" charset="0"/>
            </a:endParaRPr>
          </a:p>
          <a:p>
            <a:pPr lvl="0" algn="ctr"/>
            <a:endParaRPr lang="en-GB" sz="800" b="1" dirty="0">
              <a:solidFill>
                <a:schemeClr val="tx2">
                  <a:lumMod val="75000"/>
                </a:schemeClr>
              </a:solidFill>
              <a:latin typeface="+mj-lt"/>
              <a:cs typeface="Calibri" panose="020F0502020204030204" pitchFamily="34" charset="0"/>
            </a:endParaRPr>
          </a:p>
          <a:p>
            <a:pPr algn="ctr"/>
            <a:endParaRPr lang="en-US" b="1" dirty="0">
              <a:solidFill>
                <a:srgbClr val="3F9996"/>
              </a:solidFill>
              <a:latin typeface="+mj-lt"/>
            </a:endParaRPr>
          </a:p>
          <a:p>
            <a:pPr algn="ctr"/>
            <a:r>
              <a:rPr lang="en-US" sz="1600" b="1" dirty="0">
                <a:solidFill>
                  <a:srgbClr val="3F9996"/>
                </a:solidFill>
                <a:latin typeface="+mj-lt"/>
              </a:rPr>
              <a:t>640,000 UK women successful conceptions to birth in 2019</a:t>
            </a:r>
          </a:p>
          <a:p>
            <a:pPr lvl="0" algn="ctr"/>
            <a:endParaRPr lang="en-GB" dirty="0">
              <a:solidFill>
                <a:schemeClr val="tx2">
                  <a:lumMod val="75000"/>
                </a:schemeClr>
              </a:solidFill>
              <a:latin typeface="+mj-lt"/>
            </a:endParaRPr>
          </a:p>
          <a:p>
            <a:pPr lvl="0" algn="ctr"/>
            <a:endParaRPr lang="en-GB" dirty="0">
              <a:solidFill>
                <a:schemeClr val="tx2">
                  <a:lumMod val="75000"/>
                </a:schemeClr>
              </a:solidFill>
              <a:latin typeface="+mj-lt"/>
            </a:endParaRPr>
          </a:p>
          <a:p>
            <a:pPr lvl="0" algn="ctr"/>
            <a:endParaRPr lang="en-GB" sz="1300" dirty="0">
              <a:solidFill>
                <a:schemeClr val="tx2">
                  <a:lumMod val="75000"/>
                </a:schemeClr>
              </a:solidFill>
              <a:latin typeface="+mj-lt"/>
            </a:endParaRPr>
          </a:p>
        </p:txBody>
      </p:sp>
      <p:pic>
        <p:nvPicPr>
          <p:cNvPr id="41" name="Picture 40">
            <a:extLst>
              <a:ext uri="{FF2B5EF4-FFF2-40B4-BE49-F238E27FC236}">
                <a16:creationId xmlns:a16="http://schemas.microsoft.com/office/drawing/2014/main" id="{D75B74EA-1AEC-C74B-9232-7A951536E6F5}"/>
              </a:ext>
            </a:extLst>
          </p:cNvPr>
          <p:cNvPicPr>
            <a:picLocks noChangeAspect="1"/>
          </p:cNvPicPr>
          <p:nvPr/>
        </p:nvPicPr>
        <p:blipFill rotWithShape="1">
          <a:blip r:embed="rId5"/>
          <a:srcRect l="18159" t="12321" r="23112" b="13709"/>
          <a:stretch/>
        </p:blipFill>
        <p:spPr>
          <a:xfrm>
            <a:off x="1307261" y="3195667"/>
            <a:ext cx="619629" cy="551191"/>
          </a:xfrm>
          <a:prstGeom prst="rect">
            <a:avLst/>
          </a:prstGeom>
        </p:spPr>
      </p:pic>
      <p:sp>
        <p:nvSpPr>
          <p:cNvPr id="5" name="AutoShape 2" descr="myLotus Ovulation Test x 20">
            <a:extLst>
              <a:ext uri="{FF2B5EF4-FFF2-40B4-BE49-F238E27FC236}">
                <a16:creationId xmlns:a16="http://schemas.microsoft.com/office/drawing/2014/main" id="{0CDF3DCF-26D5-1D41-A137-C3B58CABAEC8}"/>
              </a:ext>
            </a:extLst>
          </p:cNvPr>
          <p:cNvSpPr>
            <a:spLocks noChangeAspect="1" noChangeArrowheads="1"/>
          </p:cNvSpPr>
          <p:nvPr/>
        </p:nvSpPr>
        <p:spPr bwMode="auto">
          <a:xfrm>
            <a:off x="5080124" y="2413124"/>
            <a:ext cx="1168276" cy="1168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A picture containing text&#10;&#10;Description automatically generated">
            <a:extLst>
              <a:ext uri="{FF2B5EF4-FFF2-40B4-BE49-F238E27FC236}">
                <a16:creationId xmlns:a16="http://schemas.microsoft.com/office/drawing/2014/main" id="{BA41F08B-48EB-1947-9F6E-69134B54ADE5}"/>
              </a:ext>
            </a:extLst>
          </p:cNvPr>
          <p:cNvPicPr>
            <a:picLocks noChangeAspect="1"/>
          </p:cNvPicPr>
          <p:nvPr/>
        </p:nvPicPr>
        <p:blipFill rotWithShape="1">
          <a:blip r:embed="rId6"/>
          <a:srcRect l="25365" t="19346" r="59778" b="21651"/>
          <a:stretch/>
        </p:blipFill>
        <p:spPr>
          <a:xfrm rot="5400000">
            <a:off x="1370827" y="4043679"/>
            <a:ext cx="240300" cy="95432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C428852-5692-3A48-8FB7-784591F6C889}"/>
              </a:ext>
            </a:extLst>
          </p:cNvPr>
          <p:cNvPicPr>
            <a:picLocks noChangeAspect="1"/>
          </p:cNvPicPr>
          <p:nvPr/>
        </p:nvPicPr>
        <p:blipFill rotWithShape="1">
          <a:blip r:embed="rId7"/>
          <a:srcRect l="24222" t="20317" r="58743" b="21905"/>
          <a:stretch/>
        </p:blipFill>
        <p:spPr>
          <a:xfrm rot="5400000">
            <a:off x="1348852" y="4328456"/>
            <a:ext cx="281375" cy="954330"/>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id="{94BD4A5C-983B-0243-A39D-BA8D11465621}"/>
              </a:ext>
            </a:extLst>
          </p:cNvPr>
          <p:cNvPicPr>
            <a:picLocks noChangeAspect="1"/>
          </p:cNvPicPr>
          <p:nvPr/>
        </p:nvPicPr>
        <p:blipFill rotWithShape="1">
          <a:blip r:embed="rId4"/>
          <a:srcRect l="25357" t="56857" r="59827" b="16572"/>
          <a:stretch/>
        </p:blipFill>
        <p:spPr>
          <a:xfrm>
            <a:off x="5276179" y="1755241"/>
            <a:ext cx="893837" cy="901704"/>
          </a:xfrm>
          <a:prstGeom prst="rect">
            <a:avLst/>
          </a:prstGeom>
        </p:spPr>
      </p:pic>
      <p:sp>
        <p:nvSpPr>
          <p:cNvPr id="48" name="Rectangle 47">
            <a:extLst>
              <a:ext uri="{FF2B5EF4-FFF2-40B4-BE49-F238E27FC236}">
                <a16:creationId xmlns:a16="http://schemas.microsoft.com/office/drawing/2014/main" id="{02601772-3073-9443-AB6B-18A97D518C3C}"/>
              </a:ext>
            </a:extLst>
          </p:cNvPr>
          <p:cNvSpPr/>
          <p:nvPr/>
        </p:nvSpPr>
        <p:spPr>
          <a:xfrm rot="2524363">
            <a:off x="7218031" y="3159874"/>
            <a:ext cx="563994" cy="5770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E3C94B40-98EA-6F4C-90FD-39397E3A8D8F}"/>
              </a:ext>
            </a:extLst>
          </p:cNvPr>
          <p:cNvPicPr>
            <a:picLocks noChangeAspect="1"/>
          </p:cNvPicPr>
          <p:nvPr/>
        </p:nvPicPr>
        <p:blipFill>
          <a:blip r:embed="rId8"/>
          <a:stretch>
            <a:fillRect/>
          </a:stretch>
        </p:blipFill>
        <p:spPr>
          <a:xfrm rot="2396057">
            <a:off x="7218528" y="3174304"/>
            <a:ext cx="544470" cy="548210"/>
          </a:xfrm>
          <a:prstGeom prst="rect">
            <a:avLst/>
          </a:prstGeom>
        </p:spPr>
      </p:pic>
      <p:sp>
        <p:nvSpPr>
          <p:cNvPr id="46" name="Rectangle 45">
            <a:extLst>
              <a:ext uri="{FF2B5EF4-FFF2-40B4-BE49-F238E27FC236}">
                <a16:creationId xmlns:a16="http://schemas.microsoft.com/office/drawing/2014/main" id="{AEC493C0-DBD2-F846-A7FC-C6118F7B95E0}"/>
              </a:ext>
            </a:extLst>
          </p:cNvPr>
          <p:cNvSpPr/>
          <p:nvPr/>
        </p:nvSpPr>
        <p:spPr>
          <a:xfrm rot="2524363">
            <a:off x="4964251" y="3172821"/>
            <a:ext cx="563994" cy="5770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phical user interface, application&#10;&#10;Description automatically generated">
            <a:extLst>
              <a:ext uri="{FF2B5EF4-FFF2-40B4-BE49-F238E27FC236}">
                <a16:creationId xmlns:a16="http://schemas.microsoft.com/office/drawing/2014/main" id="{17D12565-0CFB-5E43-85B6-9493E417C71E}"/>
              </a:ext>
            </a:extLst>
          </p:cNvPr>
          <p:cNvPicPr>
            <a:picLocks noChangeAspect="1"/>
          </p:cNvPicPr>
          <p:nvPr/>
        </p:nvPicPr>
        <p:blipFill>
          <a:blip r:embed="rId9"/>
          <a:stretch>
            <a:fillRect/>
          </a:stretch>
        </p:blipFill>
        <p:spPr>
          <a:xfrm>
            <a:off x="4682046" y="3098142"/>
            <a:ext cx="1145818" cy="705394"/>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90928B1-3A40-B547-9B9A-F404B6ACBDB5}"/>
              </a:ext>
            </a:extLst>
          </p:cNvPr>
          <p:cNvPicPr>
            <a:picLocks noChangeAspect="1"/>
          </p:cNvPicPr>
          <p:nvPr/>
        </p:nvPicPr>
        <p:blipFill rotWithShape="1">
          <a:blip r:embed="rId10"/>
          <a:srcRect l="24592" t="40026" r="17143" b="31671"/>
          <a:stretch/>
        </p:blipFill>
        <p:spPr>
          <a:xfrm>
            <a:off x="7892876" y="1758656"/>
            <a:ext cx="3381801" cy="924077"/>
          </a:xfrm>
          <a:prstGeom prst="rect">
            <a:avLst/>
          </a:prstGeom>
        </p:spPr>
      </p:pic>
      <p:pic>
        <p:nvPicPr>
          <p:cNvPr id="50" name="Picture 49" descr="Graphical user interface, application&#10;&#10;Description automatically generated">
            <a:extLst>
              <a:ext uri="{FF2B5EF4-FFF2-40B4-BE49-F238E27FC236}">
                <a16:creationId xmlns:a16="http://schemas.microsoft.com/office/drawing/2014/main" id="{99E70726-12FB-5E4D-B4E9-27B4D24675C5}"/>
              </a:ext>
            </a:extLst>
          </p:cNvPr>
          <p:cNvPicPr>
            <a:picLocks noChangeAspect="1"/>
          </p:cNvPicPr>
          <p:nvPr/>
        </p:nvPicPr>
        <p:blipFill rotWithShape="1">
          <a:blip r:embed="rId4"/>
          <a:srcRect l="44506" t="29459" r="39546" b="43554"/>
          <a:stretch/>
        </p:blipFill>
        <p:spPr>
          <a:xfrm>
            <a:off x="3414058" y="1765952"/>
            <a:ext cx="1002498" cy="954195"/>
          </a:xfrm>
          <a:prstGeom prst="rect">
            <a:avLst/>
          </a:prstGeom>
        </p:spPr>
      </p:pic>
      <p:pic>
        <p:nvPicPr>
          <p:cNvPr id="51" name="Picture 50" descr="Graphical user interface, application&#10;&#10;Description automatically generated">
            <a:extLst>
              <a:ext uri="{FF2B5EF4-FFF2-40B4-BE49-F238E27FC236}">
                <a16:creationId xmlns:a16="http://schemas.microsoft.com/office/drawing/2014/main" id="{CA645F76-2825-C546-B945-FA67597CEAD4}"/>
              </a:ext>
            </a:extLst>
          </p:cNvPr>
          <p:cNvPicPr>
            <a:picLocks noChangeAspect="1"/>
          </p:cNvPicPr>
          <p:nvPr/>
        </p:nvPicPr>
        <p:blipFill rotWithShape="1">
          <a:blip r:embed="rId4"/>
          <a:srcRect l="64031" t="29459" r="20500" b="43554"/>
          <a:stretch/>
        </p:blipFill>
        <p:spPr>
          <a:xfrm>
            <a:off x="4331091" y="1776074"/>
            <a:ext cx="972337" cy="954195"/>
          </a:xfrm>
          <a:prstGeom prst="rect">
            <a:avLst/>
          </a:prstGeom>
        </p:spPr>
      </p:pic>
      <p:pic>
        <p:nvPicPr>
          <p:cNvPr id="52" name="Picture 51" descr="Graphical user interface, application&#10;&#10;Description automatically generated">
            <a:extLst>
              <a:ext uri="{FF2B5EF4-FFF2-40B4-BE49-F238E27FC236}">
                <a16:creationId xmlns:a16="http://schemas.microsoft.com/office/drawing/2014/main" id="{935A68EC-48FD-7040-BA5C-DEA2F00F0B0B}"/>
              </a:ext>
            </a:extLst>
          </p:cNvPr>
          <p:cNvPicPr>
            <a:picLocks noChangeAspect="1"/>
          </p:cNvPicPr>
          <p:nvPr/>
        </p:nvPicPr>
        <p:blipFill rotWithShape="1">
          <a:blip r:embed="rId4"/>
          <a:srcRect l="45931" t="56857" r="39844" b="16572"/>
          <a:stretch/>
        </p:blipFill>
        <p:spPr>
          <a:xfrm>
            <a:off x="6186665" y="1740680"/>
            <a:ext cx="892099" cy="937356"/>
          </a:xfrm>
          <a:prstGeom prst="rect">
            <a:avLst/>
          </a:prstGeom>
        </p:spPr>
      </p:pic>
      <p:pic>
        <p:nvPicPr>
          <p:cNvPr id="53" name="Picture 52" descr="Graphical user interface, application&#10;&#10;Description automatically generated">
            <a:extLst>
              <a:ext uri="{FF2B5EF4-FFF2-40B4-BE49-F238E27FC236}">
                <a16:creationId xmlns:a16="http://schemas.microsoft.com/office/drawing/2014/main" id="{74FA3188-6E20-DF47-98F7-2E0A605B85C8}"/>
              </a:ext>
            </a:extLst>
          </p:cNvPr>
          <p:cNvPicPr>
            <a:picLocks noChangeAspect="1"/>
          </p:cNvPicPr>
          <p:nvPr/>
        </p:nvPicPr>
        <p:blipFill rotWithShape="1">
          <a:blip r:embed="rId4"/>
          <a:srcRect l="65275" t="56857" r="20500" b="16572"/>
          <a:stretch/>
        </p:blipFill>
        <p:spPr>
          <a:xfrm>
            <a:off x="7051368" y="1714830"/>
            <a:ext cx="937883" cy="985463"/>
          </a:xfrm>
          <a:prstGeom prst="rect">
            <a:avLst/>
          </a:prstGeom>
        </p:spPr>
      </p:pic>
      <p:pic>
        <p:nvPicPr>
          <p:cNvPr id="56" name="Picture 55">
            <a:extLst>
              <a:ext uri="{FF2B5EF4-FFF2-40B4-BE49-F238E27FC236}">
                <a16:creationId xmlns:a16="http://schemas.microsoft.com/office/drawing/2014/main" id="{6D365607-C62E-7C46-B48B-680A12B93271}"/>
              </a:ext>
            </a:extLst>
          </p:cNvPr>
          <p:cNvPicPr>
            <a:picLocks noChangeAspect="1"/>
          </p:cNvPicPr>
          <p:nvPr/>
        </p:nvPicPr>
        <p:blipFill>
          <a:blip r:embed="rId11"/>
          <a:stretch>
            <a:fillRect/>
          </a:stretch>
        </p:blipFill>
        <p:spPr>
          <a:xfrm>
            <a:off x="8514324" y="4351036"/>
            <a:ext cx="954436" cy="638130"/>
          </a:xfrm>
          <a:prstGeom prst="rect">
            <a:avLst/>
          </a:prstGeom>
          <a:ln w="53975">
            <a:solidFill>
              <a:srgbClr val="4CB3AE"/>
            </a:solidFill>
          </a:ln>
        </p:spPr>
      </p:pic>
      <p:sp>
        <p:nvSpPr>
          <p:cNvPr id="61" name="Rectangle 60">
            <a:extLst>
              <a:ext uri="{FF2B5EF4-FFF2-40B4-BE49-F238E27FC236}">
                <a16:creationId xmlns:a16="http://schemas.microsoft.com/office/drawing/2014/main" id="{68514903-F9A5-334C-BD38-8E6451028E67}"/>
              </a:ext>
            </a:extLst>
          </p:cNvPr>
          <p:cNvSpPr/>
          <p:nvPr/>
        </p:nvSpPr>
        <p:spPr>
          <a:xfrm>
            <a:off x="2220236" y="1099174"/>
            <a:ext cx="9288368" cy="29588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unlocking a greater opportunity</a:t>
            </a:r>
          </a:p>
        </p:txBody>
      </p:sp>
      <p:sp>
        <p:nvSpPr>
          <p:cNvPr id="58" name="Rectangle: Rounded Corners 22">
            <a:extLst>
              <a:ext uri="{FF2B5EF4-FFF2-40B4-BE49-F238E27FC236}">
                <a16:creationId xmlns:a16="http://schemas.microsoft.com/office/drawing/2014/main" id="{77EF5D99-402D-154E-9A0B-26348494EEB6}"/>
              </a:ext>
            </a:extLst>
          </p:cNvPr>
          <p:cNvSpPr/>
          <p:nvPr/>
        </p:nvSpPr>
        <p:spPr>
          <a:xfrm>
            <a:off x="2412272" y="5439858"/>
            <a:ext cx="8988685" cy="1088135"/>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500" b="1" dirty="0">
                <a:solidFill>
                  <a:srgbClr val="92D050"/>
                </a:solidFill>
                <a:latin typeface="+mj-lt"/>
              </a:rPr>
              <a:t>Multi sector approach opening the door to the $16bn* at home testing market for MHC </a:t>
            </a:r>
            <a:endParaRPr lang="en-US" sz="2500" dirty="0">
              <a:solidFill>
                <a:srgbClr val="92D050"/>
              </a:solidFill>
              <a:latin typeface="+mj-lt"/>
            </a:endParaRPr>
          </a:p>
        </p:txBody>
      </p:sp>
      <p:sp>
        <p:nvSpPr>
          <p:cNvPr id="60" name="Rectangle 59">
            <a:extLst>
              <a:ext uri="{FF2B5EF4-FFF2-40B4-BE49-F238E27FC236}">
                <a16:creationId xmlns:a16="http://schemas.microsoft.com/office/drawing/2014/main" id="{4320A332-FD66-D648-950D-F018A6DB584B}"/>
              </a:ext>
            </a:extLst>
          </p:cNvPr>
          <p:cNvSpPr/>
          <p:nvPr/>
        </p:nvSpPr>
        <p:spPr>
          <a:xfrm>
            <a:off x="-445" y="1084435"/>
            <a:ext cx="2220681" cy="3106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From here </a:t>
            </a:r>
          </a:p>
        </p:txBody>
      </p:sp>
      <p:sp>
        <p:nvSpPr>
          <p:cNvPr id="62" name="Triangle 61">
            <a:extLst>
              <a:ext uri="{FF2B5EF4-FFF2-40B4-BE49-F238E27FC236}">
                <a16:creationId xmlns:a16="http://schemas.microsoft.com/office/drawing/2014/main" id="{3B399AEF-093F-164D-BA63-9942703BB6EF}"/>
              </a:ext>
            </a:extLst>
          </p:cNvPr>
          <p:cNvSpPr/>
          <p:nvPr/>
        </p:nvSpPr>
        <p:spPr>
          <a:xfrm rot="5400000">
            <a:off x="2151143" y="1169763"/>
            <a:ext cx="295883" cy="154705"/>
          </a:xfrm>
          <a:prstGeom prst="triangle">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F587CA38-4E23-944C-BC2B-8C3F4253C0F2}"/>
              </a:ext>
            </a:extLst>
          </p:cNvPr>
          <p:cNvSpPr/>
          <p:nvPr/>
        </p:nvSpPr>
        <p:spPr>
          <a:xfrm rot="5400000">
            <a:off x="11437505" y="1161390"/>
            <a:ext cx="295883" cy="154705"/>
          </a:xfrm>
          <a:prstGeom prst="triangle">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7A87E77-DA73-3840-8FFD-3CC89E2A4DC0}"/>
              </a:ext>
            </a:extLst>
          </p:cNvPr>
          <p:cNvCxnSpPr>
            <a:cxnSpLocks/>
          </p:cNvCxnSpPr>
          <p:nvPr/>
        </p:nvCxnSpPr>
        <p:spPr>
          <a:xfrm>
            <a:off x="2230736" y="1695930"/>
            <a:ext cx="0" cy="4832063"/>
          </a:xfrm>
          <a:prstGeom prst="line">
            <a:avLst/>
          </a:prstGeom>
          <a:ln w="28575">
            <a:solidFill>
              <a:srgbClr val="3F9996"/>
            </a:solidFill>
            <a:prstDash val="sys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4351178-07C5-4B49-AA16-AA9F2349DC04}"/>
              </a:ext>
            </a:extLst>
          </p:cNvPr>
          <p:cNvSpPr>
            <a:spLocks noGrp="1"/>
          </p:cNvSpPr>
          <p:nvPr>
            <p:ph type="sldNum" sz="quarter" idx="4"/>
          </p:nvPr>
        </p:nvSpPr>
        <p:spPr/>
        <p:txBody>
          <a:bodyPr/>
          <a:lstStyle/>
          <a:p>
            <a:fld id="{21D6478C-BE34-4261-AD78-3D0CEEB74823}" type="slidenum">
              <a:rPr lang="en-GB" smtClean="0"/>
              <a:t>6</a:t>
            </a:fld>
            <a:endParaRPr lang="en-GB" dirty="0"/>
          </a:p>
        </p:txBody>
      </p:sp>
      <p:pic>
        <p:nvPicPr>
          <p:cNvPr id="47" name="Picture 46" descr="A picture containing logo&#10;&#10;Description automatically generated">
            <a:extLst>
              <a:ext uri="{FF2B5EF4-FFF2-40B4-BE49-F238E27FC236}">
                <a16:creationId xmlns:a16="http://schemas.microsoft.com/office/drawing/2014/main" id="{C4DDA1F9-5F60-C24D-B02F-2F6FA509B2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pic>
        <p:nvPicPr>
          <p:cNvPr id="64" name="Picture 63">
            <a:extLst>
              <a:ext uri="{FF2B5EF4-FFF2-40B4-BE49-F238E27FC236}">
                <a16:creationId xmlns:a16="http://schemas.microsoft.com/office/drawing/2014/main" id="{0CB9FDA3-B63B-D747-93EC-F70B0DE52DAB}"/>
              </a:ext>
            </a:extLst>
          </p:cNvPr>
          <p:cNvPicPr>
            <a:picLocks noChangeAspect="1"/>
          </p:cNvPicPr>
          <p:nvPr/>
        </p:nvPicPr>
        <p:blipFill>
          <a:blip r:embed="rId11"/>
          <a:stretch>
            <a:fillRect/>
          </a:stretch>
        </p:blipFill>
        <p:spPr>
          <a:xfrm>
            <a:off x="7154380" y="4341352"/>
            <a:ext cx="954436" cy="638130"/>
          </a:xfrm>
          <a:prstGeom prst="rect">
            <a:avLst/>
          </a:prstGeom>
          <a:ln w="53975">
            <a:solidFill>
              <a:srgbClr val="4CB3AE"/>
            </a:solidFill>
          </a:ln>
        </p:spPr>
      </p:pic>
      <p:pic>
        <p:nvPicPr>
          <p:cNvPr id="65" name="Picture 64">
            <a:extLst>
              <a:ext uri="{FF2B5EF4-FFF2-40B4-BE49-F238E27FC236}">
                <a16:creationId xmlns:a16="http://schemas.microsoft.com/office/drawing/2014/main" id="{9D026872-4CC4-AA41-B3BB-3DD0BEC5D67D}"/>
              </a:ext>
            </a:extLst>
          </p:cNvPr>
          <p:cNvPicPr>
            <a:picLocks noChangeAspect="1"/>
          </p:cNvPicPr>
          <p:nvPr/>
        </p:nvPicPr>
        <p:blipFill>
          <a:blip r:embed="rId11"/>
          <a:stretch>
            <a:fillRect/>
          </a:stretch>
        </p:blipFill>
        <p:spPr>
          <a:xfrm>
            <a:off x="4366364" y="4358602"/>
            <a:ext cx="954436" cy="638130"/>
          </a:xfrm>
          <a:prstGeom prst="rect">
            <a:avLst/>
          </a:prstGeom>
          <a:ln w="53975">
            <a:solidFill>
              <a:srgbClr val="4CB3AE"/>
            </a:solidFill>
          </a:ln>
        </p:spPr>
      </p:pic>
      <p:pic>
        <p:nvPicPr>
          <p:cNvPr id="66" name="Picture 65">
            <a:extLst>
              <a:ext uri="{FF2B5EF4-FFF2-40B4-BE49-F238E27FC236}">
                <a16:creationId xmlns:a16="http://schemas.microsoft.com/office/drawing/2014/main" id="{1F9A1170-245A-2A4D-8B79-5113E0EABF02}"/>
              </a:ext>
            </a:extLst>
          </p:cNvPr>
          <p:cNvPicPr>
            <a:picLocks noChangeAspect="1"/>
          </p:cNvPicPr>
          <p:nvPr/>
        </p:nvPicPr>
        <p:blipFill>
          <a:blip r:embed="rId11"/>
          <a:stretch>
            <a:fillRect/>
          </a:stretch>
        </p:blipFill>
        <p:spPr>
          <a:xfrm>
            <a:off x="5794436" y="4362924"/>
            <a:ext cx="954436" cy="638130"/>
          </a:xfrm>
          <a:prstGeom prst="rect">
            <a:avLst/>
          </a:prstGeom>
          <a:ln w="53975">
            <a:solidFill>
              <a:srgbClr val="4CB3AE"/>
            </a:solidFill>
          </a:ln>
        </p:spPr>
      </p:pic>
      <p:pic>
        <p:nvPicPr>
          <p:cNvPr id="67" name="Picture 66">
            <a:extLst>
              <a:ext uri="{FF2B5EF4-FFF2-40B4-BE49-F238E27FC236}">
                <a16:creationId xmlns:a16="http://schemas.microsoft.com/office/drawing/2014/main" id="{C6006CD2-02F8-9740-83C4-7CB01E011A3F}"/>
              </a:ext>
            </a:extLst>
          </p:cNvPr>
          <p:cNvPicPr>
            <a:picLocks noChangeAspect="1"/>
          </p:cNvPicPr>
          <p:nvPr/>
        </p:nvPicPr>
        <p:blipFill>
          <a:blip r:embed="rId11"/>
          <a:stretch>
            <a:fillRect/>
          </a:stretch>
        </p:blipFill>
        <p:spPr>
          <a:xfrm>
            <a:off x="9871973" y="4358771"/>
            <a:ext cx="954436" cy="638130"/>
          </a:xfrm>
          <a:prstGeom prst="rect">
            <a:avLst/>
          </a:prstGeom>
          <a:ln w="53975">
            <a:solidFill>
              <a:srgbClr val="4CB3AE"/>
            </a:solidFill>
          </a:ln>
        </p:spPr>
      </p:pic>
      <p:sp>
        <p:nvSpPr>
          <p:cNvPr id="3" name="TextBox 2">
            <a:extLst>
              <a:ext uri="{FF2B5EF4-FFF2-40B4-BE49-F238E27FC236}">
                <a16:creationId xmlns:a16="http://schemas.microsoft.com/office/drawing/2014/main" id="{DE76D85E-A593-1E44-B68E-D3108CBEE605}"/>
              </a:ext>
            </a:extLst>
          </p:cNvPr>
          <p:cNvSpPr txBox="1"/>
          <p:nvPr/>
        </p:nvSpPr>
        <p:spPr>
          <a:xfrm>
            <a:off x="2457883" y="6577040"/>
            <a:ext cx="6591869" cy="307777"/>
          </a:xfrm>
          <a:prstGeom prst="rect">
            <a:avLst/>
          </a:prstGeom>
          <a:noFill/>
        </p:spPr>
        <p:txBody>
          <a:bodyPr wrap="none" rtlCol="0">
            <a:spAutoFit/>
          </a:bodyPr>
          <a:lstStyle/>
          <a:p>
            <a:r>
              <a:rPr lang="en-GB" sz="700" dirty="0"/>
              <a:t>*Data Bridge Market Research Nov 2020, Global At-Home Testing Kits Market Report https://</a:t>
            </a:r>
            <a:r>
              <a:rPr lang="en-GB" sz="700" dirty="0" err="1"/>
              <a:t>www.databridgemarketresearch.com</a:t>
            </a:r>
            <a:r>
              <a:rPr lang="en-GB" sz="700" dirty="0"/>
              <a:t>/reports/global-at-home-testing-kits-market</a:t>
            </a:r>
          </a:p>
          <a:p>
            <a:endParaRPr lang="en-US" sz="700" dirty="0"/>
          </a:p>
        </p:txBody>
      </p:sp>
      <p:sp>
        <p:nvSpPr>
          <p:cNvPr id="49" name="Slide Number Placeholder 5">
            <a:extLst>
              <a:ext uri="{FF2B5EF4-FFF2-40B4-BE49-F238E27FC236}">
                <a16:creationId xmlns:a16="http://schemas.microsoft.com/office/drawing/2014/main" id="{3ED4E9E0-2D5E-428C-A29D-6D06FE9212B0}"/>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6</a:t>
            </a:fld>
            <a:endParaRPr lang="en-US" dirty="0"/>
          </a:p>
        </p:txBody>
      </p:sp>
    </p:spTree>
    <p:extLst>
      <p:ext uri="{BB962C8B-B14F-4D97-AF65-F5344CB8AC3E}">
        <p14:creationId xmlns:p14="http://schemas.microsoft.com/office/powerpoint/2010/main" val="169512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ubble chart&#10;&#10;Description automatically generated">
            <a:extLst>
              <a:ext uri="{FF2B5EF4-FFF2-40B4-BE49-F238E27FC236}">
                <a16:creationId xmlns:a16="http://schemas.microsoft.com/office/drawing/2014/main" id="{798032D9-5647-B04B-8115-4BA2599687D5}"/>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rcRect l="12059" r="12574" b="4390"/>
          <a:stretch/>
        </p:blipFill>
        <p:spPr>
          <a:xfrm>
            <a:off x="0" y="466724"/>
            <a:ext cx="9210675" cy="6391275"/>
          </a:xfrm>
          <a:prstGeom prst="rect">
            <a:avLst/>
          </a:prstGeom>
        </p:spPr>
      </p:pic>
      <p:sp>
        <p:nvSpPr>
          <p:cNvPr id="46" name="Rectangle 45">
            <a:extLst>
              <a:ext uri="{FF2B5EF4-FFF2-40B4-BE49-F238E27FC236}">
                <a16:creationId xmlns:a16="http://schemas.microsoft.com/office/drawing/2014/main" id="{7A552726-FCBC-2A48-A3E7-1C57C6D8E8DC}"/>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Title 1">
            <a:extLst>
              <a:ext uri="{FF2B5EF4-FFF2-40B4-BE49-F238E27FC236}">
                <a16:creationId xmlns:a16="http://schemas.microsoft.com/office/drawing/2014/main" id="{1EDD1E90-ED51-3942-AC96-46232279D8C9}"/>
              </a:ext>
            </a:extLst>
          </p:cNvPr>
          <p:cNvSpPr txBox="1">
            <a:spLocks/>
          </p:cNvSpPr>
          <p:nvPr/>
        </p:nvSpPr>
        <p:spPr>
          <a:xfrm>
            <a:off x="632598" y="96792"/>
            <a:ext cx="10515600" cy="80530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We have a simple, affordable value proposition:</a:t>
            </a:r>
          </a:p>
        </p:txBody>
      </p:sp>
      <p:pic>
        <p:nvPicPr>
          <p:cNvPr id="4" name="Picture 3" descr="Logo&#10;&#10;Description automatically generated with low confidence">
            <a:extLst>
              <a:ext uri="{FF2B5EF4-FFF2-40B4-BE49-F238E27FC236}">
                <a16:creationId xmlns:a16="http://schemas.microsoft.com/office/drawing/2014/main" id="{6E0D0C62-3A26-CB46-ADFA-FE651AD639E2}"/>
              </a:ext>
            </a:extLst>
          </p:cNvPr>
          <p:cNvPicPr>
            <a:picLocks noChangeAspect="1"/>
          </p:cNvPicPr>
          <p:nvPr/>
        </p:nvPicPr>
        <p:blipFill rotWithShape="1">
          <a:blip r:embed="rId5"/>
          <a:srcRect l="12188" t="13781" r="50382" b="44479"/>
          <a:stretch/>
        </p:blipFill>
        <p:spPr>
          <a:xfrm>
            <a:off x="9539907" y="1207340"/>
            <a:ext cx="2001708" cy="1255616"/>
          </a:xfrm>
          <a:prstGeom prst="rect">
            <a:avLst/>
          </a:prstGeom>
        </p:spPr>
      </p:pic>
      <p:pic>
        <p:nvPicPr>
          <p:cNvPr id="48" name="Picture 47" descr="Logo&#10;&#10;Description automatically generated with low confidence">
            <a:extLst>
              <a:ext uri="{FF2B5EF4-FFF2-40B4-BE49-F238E27FC236}">
                <a16:creationId xmlns:a16="http://schemas.microsoft.com/office/drawing/2014/main" id="{ED6EC512-7489-7348-9C37-B1BA1F03B435}"/>
              </a:ext>
            </a:extLst>
          </p:cNvPr>
          <p:cNvPicPr>
            <a:picLocks noChangeAspect="1"/>
          </p:cNvPicPr>
          <p:nvPr/>
        </p:nvPicPr>
        <p:blipFill rotWithShape="1">
          <a:blip r:embed="rId5"/>
          <a:srcRect l="49885" t="13781" r="12611" b="44741"/>
          <a:stretch/>
        </p:blipFill>
        <p:spPr>
          <a:xfrm>
            <a:off x="9567779" y="2532633"/>
            <a:ext cx="2005672" cy="1247730"/>
          </a:xfrm>
          <a:prstGeom prst="rect">
            <a:avLst/>
          </a:prstGeom>
        </p:spPr>
      </p:pic>
      <p:pic>
        <p:nvPicPr>
          <p:cNvPr id="50" name="Picture 49" descr="Logo&#10;&#10;Description automatically generated with low confidence">
            <a:extLst>
              <a:ext uri="{FF2B5EF4-FFF2-40B4-BE49-F238E27FC236}">
                <a16:creationId xmlns:a16="http://schemas.microsoft.com/office/drawing/2014/main" id="{21EBDA52-C869-D043-AC31-44B87894104F}"/>
              </a:ext>
            </a:extLst>
          </p:cNvPr>
          <p:cNvPicPr>
            <a:picLocks noChangeAspect="1"/>
          </p:cNvPicPr>
          <p:nvPr/>
        </p:nvPicPr>
        <p:blipFill rotWithShape="1">
          <a:blip r:embed="rId5"/>
          <a:srcRect l="12189" t="56459" r="51030" b="2739"/>
          <a:stretch/>
        </p:blipFill>
        <p:spPr>
          <a:xfrm>
            <a:off x="9567779" y="3906270"/>
            <a:ext cx="1999616" cy="1247729"/>
          </a:xfrm>
          <a:prstGeom prst="rect">
            <a:avLst/>
          </a:prstGeom>
        </p:spPr>
      </p:pic>
      <p:pic>
        <p:nvPicPr>
          <p:cNvPr id="52" name="Picture 51" descr="Logo&#10;&#10;Description automatically generated with low confidence">
            <a:extLst>
              <a:ext uri="{FF2B5EF4-FFF2-40B4-BE49-F238E27FC236}">
                <a16:creationId xmlns:a16="http://schemas.microsoft.com/office/drawing/2014/main" id="{A73F5A62-DE9A-024C-9A97-BAF00B2CA8A7}"/>
              </a:ext>
            </a:extLst>
          </p:cNvPr>
          <p:cNvPicPr>
            <a:picLocks noChangeAspect="1"/>
          </p:cNvPicPr>
          <p:nvPr/>
        </p:nvPicPr>
        <p:blipFill rotWithShape="1">
          <a:blip r:embed="rId5"/>
          <a:srcRect l="51294" t="57073" r="12611" b="2737"/>
          <a:stretch/>
        </p:blipFill>
        <p:spPr>
          <a:xfrm>
            <a:off x="9567779" y="5304581"/>
            <a:ext cx="1999616" cy="1252367"/>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8AA5581E-2F9E-A84B-B7AB-837856722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8" name="TextBox 7">
            <a:extLst>
              <a:ext uri="{FF2B5EF4-FFF2-40B4-BE49-F238E27FC236}">
                <a16:creationId xmlns:a16="http://schemas.microsoft.com/office/drawing/2014/main" id="{36EAC8B6-5675-B741-B7D4-6D30B5E5DE80}"/>
              </a:ext>
            </a:extLst>
          </p:cNvPr>
          <p:cNvSpPr txBox="1"/>
          <p:nvPr/>
        </p:nvSpPr>
        <p:spPr>
          <a:xfrm>
            <a:off x="878539" y="1692647"/>
            <a:ext cx="7703486" cy="4708981"/>
          </a:xfrm>
          <a:prstGeom prst="rect">
            <a:avLst/>
          </a:prstGeom>
          <a:noFill/>
        </p:spPr>
        <p:txBody>
          <a:bodyPr wrap="square" rtlCol="0">
            <a:spAutoFit/>
          </a:bodyPr>
          <a:lstStyle/>
          <a:p>
            <a:r>
              <a:rPr lang="en-GB" sz="3000" b="1" dirty="0">
                <a:ln>
                  <a:solidFill>
                    <a:schemeClr val="accent1">
                      <a:lumMod val="50000"/>
                    </a:schemeClr>
                  </a:solidFill>
                </a:ln>
                <a:solidFill>
                  <a:schemeClr val="bg1"/>
                </a:solidFill>
                <a:latin typeface="Arial Rounded MT Bold" panose="020F0704030504030204" pitchFamily="34" charset="77"/>
                <a:cs typeface="Aharoni" panose="02010803020104030203" pitchFamily="2" charset="-79"/>
              </a:rPr>
              <a:t>“Here at MyHealthChecked, we aim to help you understand just where you stand, health-wise.</a:t>
            </a:r>
          </a:p>
          <a:p>
            <a:endParaRPr lang="en-GB" sz="3000" b="1" dirty="0">
              <a:ln>
                <a:solidFill>
                  <a:schemeClr val="accent1">
                    <a:lumMod val="50000"/>
                  </a:schemeClr>
                </a:solidFill>
              </a:ln>
              <a:solidFill>
                <a:srgbClr val="3F9996"/>
              </a:solidFill>
              <a:latin typeface="Arial Rounded MT Bold" panose="020F0704030504030204" pitchFamily="34" charset="77"/>
              <a:cs typeface="Aharoni" panose="02010803020104030203" pitchFamily="2" charset="-79"/>
            </a:endParaRPr>
          </a:p>
          <a:p>
            <a:r>
              <a:rPr lang="en-GB" sz="3000" b="1" dirty="0">
                <a:ln>
                  <a:solidFill>
                    <a:schemeClr val="accent1">
                      <a:lumMod val="50000"/>
                    </a:schemeClr>
                  </a:solidFill>
                </a:ln>
                <a:solidFill>
                  <a:srgbClr val="3F9996"/>
                </a:solidFill>
                <a:latin typeface="Arial Rounded MT Bold" panose="020F0704030504030204" pitchFamily="34" charset="77"/>
                <a:cs typeface="Aharoni" panose="02010803020104030203" pitchFamily="2" charset="-79"/>
              </a:rPr>
              <a:t>With a developing range of options from private COVID testing (launched Dec 2020) to insight into intolerances and genetic predispositions, we promise clarity, accuracy and service you can trust, at prices you can afford”.</a:t>
            </a:r>
          </a:p>
        </p:txBody>
      </p:sp>
      <p:sp>
        <p:nvSpPr>
          <p:cNvPr id="11" name="Slide Number Placeholder 5">
            <a:extLst>
              <a:ext uri="{FF2B5EF4-FFF2-40B4-BE49-F238E27FC236}">
                <a16:creationId xmlns:a16="http://schemas.microsoft.com/office/drawing/2014/main" id="{C5E8E97E-FC80-4893-92F0-6B8B3D34D125}"/>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7</a:t>
            </a:fld>
            <a:endParaRPr lang="en-US" dirty="0"/>
          </a:p>
        </p:txBody>
      </p:sp>
    </p:spTree>
    <p:extLst>
      <p:ext uri="{BB962C8B-B14F-4D97-AF65-F5344CB8AC3E}">
        <p14:creationId xmlns:p14="http://schemas.microsoft.com/office/powerpoint/2010/main" val="202583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9D3F097-CDD6-7245-A0A8-7587E37D2B17}"/>
              </a:ext>
            </a:extLst>
          </p:cNvPr>
          <p:cNvSpPr/>
          <p:nvPr/>
        </p:nvSpPr>
        <p:spPr>
          <a:xfrm>
            <a:off x="8583448" y="6448912"/>
            <a:ext cx="3453959" cy="615553"/>
          </a:xfrm>
          <a:prstGeom prst="rect">
            <a:avLst/>
          </a:prstGeom>
        </p:spPr>
        <p:txBody>
          <a:bodyPr wrap="none">
            <a:spAutoFit/>
          </a:bodyPr>
          <a:lstStyle/>
          <a:p>
            <a:r>
              <a:rPr lang="en-US" sz="1600" dirty="0">
                <a:solidFill>
                  <a:schemeClr val="bg1"/>
                </a:solidFill>
                <a:latin typeface="+mj-lt"/>
              </a:rPr>
              <a:t>CONFIDENTIAL</a:t>
            </a:r>
            <a:r>
              <a:rPr lang="en-US" sz="1600" i="1" dirty="0">
                <a:solidFill>
                  <a:schemeClr val="bg1"/>
                </a:solidFill>
                <a:latin typeface="+mj-lt"/>
              </a:rPr>
              <a:t> </a:t>
            </a:r>
            <a:r>
              <a:rPr lang="en-US" sz="1600" dirty="0">
                <a:solidFill>
                  <a:schemeClr val="bg1"/>
                </a:solidFill>
                <a:latin typeface="+mj-lt"/>
              </a:rPr>
              <a:t>| </a:t>
            </a:r>
            <a:r>
              <a:rPr lang="en-US" dirty="0">
                <a:solidFill>
                  <a:schemeClr val="bg1"/>
                </a:solidFill>
              </a:rPr>
              <a:t>The Genome Store</a:t>
            </a:r>
          </a:p>
          <a:p>
            <a:r>
              <a:rPr lang="en-US" sz="1600" dirty="0">
                <a:solidFill>
                  <a:schemeClr val="bg1"/>
                </a:solidFill>
              </a:rPr>
              <a:t>  </a:t>
            </a:r>
          </a:p>
        </p:txBody>
      </p:sp>
      <p:sp>
        <p:nvSpPr>
          <p:cNvPr id="8" name="Rectangle 7">
            <a:extLst>
              <a:ext uri="{FF2B5EF4-FFF2-40B4-BE49-F238E27FC236}">
                <a16:creationId xmlns:a16="http://schemas.microsoft.com/office/drawing/2014/main" id="{9BD2C69C-2B6A-1A40-B7D0-C4FB4258F393}"/>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A4E7DE13-2F17-824C-872B-C00A704CED20}"/>
              </a:ext>
            </a:extLst>
          </p:cNvPr>
          <p:cNvSpPr txBox="1">
            <a:spLocks/>
          </p:cNvSpPr>
          <p:nvPr/>
        </p:nvSpPr>
        <p:spPr>
          <a:xfrm>
            <a:off x="686388" y="96792"/>
            <a:ext cx="10515600" cy="80530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Evolution into the significant opportunity of DNA testing</a:t>
            </a:r>
          </a:p>
        </p:txBody>
      </p:sp>
      <p:sp>
        <p:nvSpPr>
          <p:cNvPr id="11" name="TextBox 10">
            <a:extLst>
              <a:ext uri="{FF2B5EF4-FFF2-40B4-BE49-F238E27FC236}">
                <a16:creationId xmlns:a16="http://schemas.microsoft.com/office/drawing/2014/main" id="{94B0A324-0BFB-3749-9281-713C75542DA0}"/>
              </a:ext>
            </a:extLst>
          </p:cNvPr>
          <p:cNvSpPr txBox="1"/>
          <p:nvPr/>
        </p:nvSpPr>
        <p:spPr>
          <a:xfrm>
            <a:off x="457200" y="1276821"/>
            <a:ext cx="11383108" cy="1341906"/>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accent6"/>
                </a:solidFill>
                <a:latin typeface="+mj-lt"/>
              </a:rPr>
              <a:t>DNA testing </a:t>
            </a:r>
            <a:r>
              <a:rPr lang="en-GB" sz="1600" dirty="0">
                <a:solidFill>
                  <a:schemeClr val="tx1">
                    <a:lumMod val="65000"/>
                    <a:lumOff val="35000"/>
                  </a:schemeClr>
                </a:solidFill>
                <a:latin typeface="+mj-lt"/>
              </a:rPr>
              <a:t>is being </a:t>
            </a:r>
            <a:r>
              <a:rPr lang="en-GB" dirty="0">
                <a:latin typeface="+mj-lt"/>
              </a:rPr>
              <a:t>used increasingly as an indicator of your biology by the industry at large</a:t>
            </a:r>
            <a:endParaRPr lang="en-GB" sz="1600" dirty="0">
              <a:solidFill>
                <a:schemeClr val="tx1">
                  <a:lumMod val="65000"/>
                  <a:lumOff val="35000"/>
                </a:schemeClr>
              </a:solidFill>
              <a:latin typeface="+mj-lt"/>
            </a:endParaRPr>
          </a:p>
          <a:p>
            <a:pPr marL="285750" indent="-285750">
              <a:lnSpc>
                <a:spcPct val="90000"/>
              </a:lnSpc>
              <a:spcBef>
                <a:spcPts val="750"/>
              </a:spcBef>
              <a:buFont typeface="Arial" panose="020B0604020202020204" pitchFamily="34" charset="0"/>
              <a:buChar char="•"/>
            </a:pPr>
            <a:r>
              <a:rPr lang="en-GB" sz="1600" dirty="0">
                <a:solidFill>
                  <a:schemeClr val="tx1">
                    <a:lumMod val="65000"/>
                    <a:lumOff val="35000"/>
                  </a:schemeClr>
                </a:solidFill>
                <a:latin typeface="+mj-lt"/>
              </a:rPr>
              <a:t>CAGR for </a:t>
            </a:r>
            <a:r>
              <a:rPr lang="en-GB" sz="1600" dirty="0">
                <a:solidFill>
                  <a:schemeClr val="accent6"/>
                </a:solidFill>
                <a:latin typeface="+mj-lt"/>
              </a:rPr>
              <a:t>at-home testing kit </a:t>
            </a:r>
            <a:r>
              <a:rPr lang="en-GB" sz="1600" dirty="0">
                <a:solidFill>
                  <a:schemeClr val="tx1">
                    <a:lumMod val="65000"/>
                    <a:lumOff val="35000"/>
                  </a:schemeClr>
                </a:solidFill>
                <a:latin typeface="+mj-lt"/>
              </a:rPr>
              <a:t>market is 6.8%, from $8.87bn in 2019 to </a:t>
            </a:r>
            <a:r>
              <a:rPr lang="en-GB" sz="1600" b="1" dirty="0">
                <a:solidFill>
                  <a:schemeClr val="tx1">
                    <a:lumMod val="65000"/>
                    <a:lumOff val="35000"/>
                  </a:schemeClr>
                </a:solidFill>
                <a:latin typeface="+mj-lt"/>
              </a:rPr>
              <a:t>$16bn </a:t>
            </a:r>
            <a:r>
              <a:rPr lang="en-GB" sz="1600" dirty="0">
                <a:solidFill>
                  <a:schemeClr val="tx1">
                    <a:lumMod val="65000"/>
                    <a:lumOff val="35000"/>
                  </a:schemeClr>
                </a:solidFill>
                <a:latin typeface="+mj-lt"/>
              </a:rPr>
              <a:t>by 2027*</a:t>
            </a:r>
          </a:p>
          <a:p>
            <a:pPr marL="285750" lvl="0" indent="-285750">
              <a:lnSpc>
                <a:spcPct val="90000"/>
              </a:lnSpc>
              <a:spcBef>
                <a:spcPts val="750"/>
              </a:spcBef>
              <a:buFont typeface="Arial" panose="020B0604020202020204" pitchFamily="34" charset="0"/>
              <a:buChar char="•"/>
            </a:pPr>
            <a:r>
              <a:rPr lang="en-GB" sz="1600" dirty="0">
                <a:solidFill>
                  <a:schemeClr val="tx1">
                    <a:lumMod val="95000"/>
                    <a:lumOff val="5000"/>
                  </a:schemeClr>
                </a:solidFill>
                <a:latin typeface="+mj-lt"/>
              </a:rPr>
              <a:t>Direct-to-Consumer</a:t>
            </a:r>
            <a:r>
              <a:rPr lang="en-GB" sz="1600" dirty="0">
                <a:solidFill>
                  <a:schemeClr val="accent6"/>
                </a:solidFill>
                <a:latin typeface="+mj-lt"/>
              </a:rPr>
              <a:t> Genetic Testing Market </a:t>
            </a:r>
            <a:r>
              <a:rPr lang="en-GB" sz="1600" dirty="0">
                <a:solidFill>
                  <a:schemeClr val="tx1">
                    <a:lumMod val="65000"/>
                    <a:lumOff val="35000"/>
                  </a:schemeClr>
                </a:solidFill>
                <a:latin typeface="+mj-lt"/>
              </a:rPr>
              <a:t>to hit $2.5 Bn by 2024 (Global Market Insights, Inc)</a:t>
            </a:r>
          </a:p>
          <a:p>
            <a:pPr marL="285750" lvl="0" indent="-285750">
              <a:lnSpc>
                <a:spcPct val="90000"/>
              </a:lnSpc>
              <a:spcBef>
                <a:spcPts val="750"/>
              </a:spcBef>
              <a:buFont typeface="Arial" panose="020B0604020202020204" pitchFamily="34" charset="0"/>
              <a:buChar char="•"/>
            </a:pPr>
            <a:r>
              <a:rPr lang="en-GB" sz="1600" dirty="0">
                <a:solidFill>
                  <a:schemeClr val="accent6"/>
                </a:solidFill>
                <a:latin typeface="+mj-lt"/>
              </a:rPr>
              <a:t>Addressable market: </a:t>
            </a:r>
            <a:r>
              <a:rPr lang="en-GB" sz="1600" dirty="0">
                <a:solidFill>
                  <a:schemeClr val="tx1">
                    <a:lumMod val="95000"/>
                    <a:lumOff val="5000"/>
                  </a:schemeClr>
                </a:solidFill>
                <a:latin typeface="+mj-lt"/>
              </a:rPr>
              <a:t>Market experts </a:t>
            </a:r>
            <a:r>
              <a:rPr lang="en-GB" sz="1600" b="1" dirty="0">
                <a:solidFill>
                  <a:schemeClr val="tx1">
                    <a:lumMod val="95000"/>
                    <a:lumOff val="5000"/>
                  </a:schemeClr>
                </a:solidFill>
                <a:latin typeface="+mj-lt"/>
              </a:rPr>
              <a:t>Deloitte</a:t>
            </a:r>
            <a:r>
              <a:rPr lang="en-GB" sz="1600" dirty="0">
                <a:solidFill>
                  <a:schemeClr val="tx1">
                    <a:lumMod val="95000"/>
                    <a:lumOff val="5000"/>
                  </a:schemeClr>
                </a:solidFill>
                <a:latin typeface="+mj-lt"/>
              </a:rPr>
              <a:t> </a:t>
            </a:r>
            <a:r>
              <a:rPr lang="en-GB" sz="1600" dirty="0">
                <a:solidFill>
                  <a:schemeClr val="tx1">
                    <a:lumMod val="65000"/>
                    <a:lumOff val="35000"/>
                  </a:schemeClr>
                </a:solidFill>
                <a:latin typeface="+mj-lt"/>
              </a:rPr>
              <a:t>found that 40% of study participants are comfortable using at-home diagnostics**</a:t>
            </a:r>
          </a:p>
        </p:txBody>
      </p:sp>
      <p:sp>
        <p:nvSpPr>
          <p:cNvPr id="19" name="Rectangle: Rounded Corners 20">
            <a:extLst>
              <a:ext uri="{FF2B5EF4-FFF2-40B4-BE49-F238E27FC236}">
                <a16:creationId xmlns:a16="http://schemas.microsoft.com/office/drawing/2014/main" id="{81F53EEC-6A65-1743-A285-A0E7189BCE32}"/>
              </a:ext>
            </a:extLst>
          </p:cNvPr>
          <p:cNvSpPr/>
          <p:nvPr/>
        </p:nvSpPr>
        <p:spPr>
          <a:xfrm>
            <a:off x="3332949" y="2876697"/>
            <a:ext cx="2024490" cy="1870754"/>
          </a:xfrm>
          <a:prstGeom prst="roundRect">
            <a:avLst/>
          </a:prstGeom>
          <a:solidFill>
            <a:srgbClr val="3F99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r>
              <a:rPr lang="en-GB" sz="1600" b="1" dirty="0">
                <a:solidFill>
                  <a:schemeClr val="bg1">
                    <a:lumMod val="95000"/>
                  </a:schemeClr>
                </a:solidFill>
                <a:latin typeface="+mj-lt"/>
                <a:cs typeface="Calibri" panose="020F0502020204030204" pitchFamily="34" charset="0"/>
              </a:rPr>
            </a:br>
            <a:endParaRPr lang="en-GB" sz="1600" b="1" dirty="0">
              <a:solidFill>
                <a:schemeClr val="bg1">
                  <a:lumMod val="95000"/>
                </a:schemeClr>
              </a:solidFill>
              <a:latin typeface="+mj-lt"/>
              <a:cs typeface="Calibri" panose="020F0502020204030204" pitchFamily="34" charset="0"/>
            </a:endParaRPr>
          </a:p>
          <a:p>
            <a:pPr lvl="0" algn="ctr"/>
            <a:r>
              <a:rPr lang="en-GB" sz="1600" b="1" dirty="0">
                <a:solidFill>
                  <a:schemeClr val="bg1">
                    <a:lumMod val="95000"/>
                  </a:schemeClr>
                </a:solidFill>
                <a:latin typeface="+mj-lt"/>
                <a:cs typeface="Calibri" panose="020F0502020204030204" pitchFamily="34" charset="0"/>
              </a:rPr>
              <a:t>Gluten Intolerance</a:t>
            </a:r>
          </a:p>
          <a:p>
            <a:pPr lvl="0" algn="ctr"/>
            <a:r>
              <a:rPr lang="en-GB" sz="1600" b="1" dirty="0">
                <a:solidFill>
                  <a:schemeClr val="bg1">
                    <a:lumMod val="95000"/>
                  </a:schemeClr>
                </a:solidFill>
                <a:latin typeface="+mj-lt"/>
                <a:cs typeface="Calibri" panose="020F0502020204030204" pitchFamily="34" charset="0"/>
              </a:rPr>
              <a:t>13%</a:t>
            </a:r>
          </a:p>
          <a:p>
            <a:pPr lvl="0" algn="ctr"/>
            <a:r>
              <a:rPr lang="en-GB" sz="5000" dirty="0">
                <a:solidFill>
                  <a:schemeClr val="bg1">
                    <a:lumMod val="95000"/>
                  </a:schemeClr>
                </a:solidFill>
              </a:rPr>
              <a:t>8.6m</a:t>
            </a:r>
          </a:p>
          <a:p>
            <a:pPr lvl="0" algn="ctr"/>
            <a:r>
              <a:rPr lang="en-GB" sz="1600" dirty="0">
                <a:solidFill>
                  <a:schemeClr val="bg1">
                    <a:lumMod val="95000"/>
                  </a:schemeClr>
                </a:solidFill>
              </a:rPr>
              <a:t>people</a:t>
            </a:r>
          </a:p>
          <a:p>
            <a:pPr lvl="0" algn="ctr"/>
            <a:endParaRPr lang="en-US" sz="1300" dirty="0">
              <a:solidFill>
                <a:schemeClr val="bg1">
                  <a:lumMod val="95000"/>
                </a:schemeClr>
              </a:solidFill>
              <a:latin typeface="+mj-lt"/>
            </a:endParaRPr>
          </a:p>
          <a:p>
            <a:pPr lvl="0" algn="ctr"/>
            <a:endParaRPr lang="en-US" sz="1300" dirty="0">
              <a:solidFill>
                <a:schemeClr val="bg1">
                  <a:lumMod val="95000"/>
                </a:schemeClr>
              </a:solidFill>
              <a:latin typeface="+mj-lt"/>
            </a:endParaRPr>
          </a:p>
        </p:txBody>
      </p:sp>
      <p:sp>
        <p:nvSpPr>
          <p:cNvPr id="22" name="Rectangle: Rounded Corners 12">
            <a:extLst>
              <a:ext uri="{FF2B5EF4-FFF2-40B4-BE49-F238E27FC236}">
                <a16:creationId xmlns:a16="http://schemas.microsoft.com/office/drawing/2014/main" id="{C282D9AC-4F52-204C-8087-B6F1D3948993}"/>
              </a:ext>
            </a:extLst>
          </p:cNvPr>
          <p:cNvSpPr/>
          <p:nvPr/>
        </p:nvSpPr>
        <p:spPr>
          <a:xfrm>
            <a:off x="530702" y="2876696"/>
            <a:ext cx="2024490" cy="1870755"/>
          </a:xfrm>
          <a:prstGeom prst="roundRect">
            <a:avLst/>
          </a:prstGeom>
          <a:solidFill>
            <a:srgbClr val="3F99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b="1" dirty="0">
              <a:solidFill>
                <a:schemeClr val="bg1">
                  <a:lumMod val="95000"/>
                </a:schemeClr>
              </a:solidFill>
              <a:latin typeface="+mj-lt"/>
              <a:cs typeface="Calibri" panose="020F0502020204030204" pitchFamily="34" charset="0"/>
            </a:endParaRPr>
          </a:p>
          <a:p>
            <a:pPr lvl="0" algn="ctr"/>
            <a:endParaRPr lang="en-GB" sz="1600" b="1" dirty="0">
              <a:solidFill>
                <a:schemeClr val="bg1">
                  <a:lumMod val="95000"/>
                </a:schemeClr>
              </a:solidFill>
              <a:latin typeface="+mj-lt"/>
              <a:cs typeface="Calibri" panose="020F0502020204030204" pitchFamily="34" charset="0"/>
            </a:endParaRPr>
          </a:p>
          <a:p>
            <a:pPr lvl="0" algn="ctr"/>
            <a:r>
              <a:rPr lang="en-GB" sz="1600" b="1" dirty="0">
                <a:solidFill>
                  <a:schemeClr val="bg1">
                    <a:lumMod val="95000"/>
                  </a:schemeClr>
                </a:solidFill>
                <a:latin typeface="+mj-lt"/>
                <a:cs typeface="Calibri" panose="020F0502020204030204" pitchFamily="34" charset="0"/>
              </a:rPr>
              <a:t>Lactose Intolerance</a:t>
            </a:r>
          </a:p>
          <a:p>
            <a:pPr lvl="0" algn="ctr"/>
            <a:r>
              <a:rPr lang="en-GB" sz="1600" b="1" dirty="0">
                <a:solidFill>
                  <a:schemeClr val="bg1">
                    <a:lumMod val="95000"/>
                  </a:schemeClr>
                </a:solidFill>
                <a:latin typeface="+mj-lt"/>
                <a:cs typeface="Calibri" panose="020F0502020204030204" pitchFamily="34" charset="0"/>
              </a:rPr>
              <a:t>15%</a:t>
            </a:r>
            <a:endParaRPr lang="en-GB" dirty="0">
              <a:solidFill>
                <a:schemeClr val="bg1">
                  <a:lumMod val="95000"/>
                </a:schemeClr>
              </a:solidFill>
              <a:latin typeface="+mj-lt"/>
            </a:endParaRPr>
          </a:p>
          <a:p>
            <a:pPr lvl="0" algn="ctr"/>
            <a:r>
              <a:rPr lang="en-GB" sz="5000" b="1" dirty="0">
                <a:solidFill>
                  <a:schemeClr val="bg1">
                    <a:lumMod val="95000"/>
                  </a:schemeClr>
                </a:solidFill>
                <a:latin typeface="+mj-lt"/>
              </a:rPr>
              <a:t>10m</a:t>
            </a:r>
          </a:p>
          <a:p>
            <a:pPr lvl="0" algn="ctr"/>
            <a:r>
              <a:rPr lang="en-GB" sz="1600" b="1" dirty="0">
                <a:solidFill>
                  <a:schemeClr val="bg1">
                    <a:lumMod val="95000"/>
                  </a:schemeClr>
                </a:solidFill>
                <a:latin typeface="+mj-lt"/>
              </a:rPr>
              <a:t>people</a:t>
            </a:r>
          </a:p>
          <a:p>
            <a:pPr lvl="0" algn="ctr"/>
            <a:endParaRPr lang="en-GB" dirty="0">
              <a:solidFill>
                <a:schemeClr val="bg1">
                  <a:lumMod val="95000"/>
                </a:schemeClr>
              </a:solidFill>
              <a:latin typeface="+mj-lt"/>
            </a:endParaRPr>
          </a:p>
          <a:p>
            <a:pPr lvl="0" algn="ctr"/>
            <a:endParaRPr lang="en-GB" sz="1300" dirty="0">
              <a:solidFill>
                <a:schemeClr val="bg1">
                  <a:lumMod val="95000"/>
                </a:schemeClr>
              </a:solidFill>
              <a:latin typeface="+mj-lt"/>
            </a:endParaRPr>
          </a:p>
        </p:txBody>
      </p:sp>
      <p:sp>
        <p:nvSpPr>
          <p:cNvPr id="23" name="TextBox 22">
            <a:extLst>
              <a:ext uri="{FF2B5EF4-FFF2-40B4-BE49-F238E27FC236}">
                <a16:creationId xmlns:a16="http://schemas.microsoft.com/office/drawing/2014/main" id="{09E0250E-1B3C-B943-A29E-379C21B4C320}"/>
              </a:ext>
            </a:extLst>
          </p:cNvPr>
          <p:cNvSpPr txBox="1"/>
          <p:nvPr/>
        </p:nvSpPr>
        <p:spPr>
          <a:xfrm>
            <a:off x="609600" y="5129372"/>
            <a:ext cx="11383108" cy="1824089"/>
          </a:xfrm>
          <a:prstGeom prst="rect">
            <a:avLst/>
          </a:prstGeom>
          <a:noFill/>
        </p:spPr>
        <p:txBody>
          <a:bodyPr wrap="square" rtlCol="0">
            <a:spAutoFit/>
          </a:bodyPr>
          <a:lstStyle/>
          <a:p>
            <a:pPr lvl="0">
              <a:lnSpc>
                <a:spcPct val="90000"/>
              </a:lnSpc>
              <a:spcBef>
                <a:spcPts val="750"/>
              </a:spcBef>
            </a:pPr>
            <a:r>
              <a:rPr lang="en-GB" sz="1700" b="1" i="1" dirty="0">
                <a:solidFill>
                  <a:schemeClr val="tx1">
                    <a:lumMod val="65000"/>
                    <a:lumOff val="35000"/>
                  </a:schemeClr>
                </a:solidFill>
                <a:latin typeface="+mj-lt"/>
              </a:rPr>
              <a:t>Based on Deloitte’s findings, the addressable market of 3 high prevalence health conditions alone with a receptive customer base represents significant margin potential  </a:t>
            </a:r>
          </a:p>
          <a:p>
            <a:pPr lvl="0">
              <a:lnSpc>
                <a:spcPct val="90000"/>
              </a:lnSpc>
              <a:spcBef>
                <a:spcPts val="750"/>
              </a:spcBef>
            </a:pPr>
            <a:endParaRPr lang="en-GB" dirty="0">
              <a:solidFill>
                <a:schemeClr val="tx1">
                  <a:lumMod val="65000"/>
                  <a:lumOff val="35000"/>
                </a:schemeClr>
              </a:solidFill>
              <a:latin typeface="+mj-lt"/>
            </a:endParaRPr>
          </a:p>
          <a:p>
            <a:pPr>
              <a:lnSpc>
                <a:spcPct val="90000"/>
              </a:lnSpc>
              <a:spcBef>
                <a:spcPts val="750"/>
              </a:spcBef>
            </a:pPr>
            <a:r>
              <a:rPr lang="en-GB" sz="800" dirty="0">
                <a:solidFill>
                  <a:schemeClr val="tx1">
                    <a:lumMod val="65000"/>
                    <a:lumOff val="35000"/>
                  </a:schemeClr>
                </a:solidFill>
                <a:latin typeface="+mj-lt"/>
              </a:rPr>
              <a:t>*</a:t>
            </a:r>
            <a:r>
              <a:rPr lang="en-GB" sz="800" dirty="0">
                <a:latin typeface="+mj-lt"/>
              </a:rPr>
              <a:t>Data Bridge Market Research Nov 2020, </a:t>
            </a:r>
            <a:r>
              <a:rPr lang="en-GB" sz="800" b="1" dirty="0">
                <a:latin typeface="+mj-lt"/>
              </a:rPr>
              <a:t>Global At-Home Testing Kits Market Report</a:t>
            </a:r>
          </a:p>
          <a:p>
            <a:pPr>
              <a:lnSpc>
                <a:spcPct val="90000"/>
              </a:lnSpc>
              <a:spcBef>
                <a:spcPts val="750"/>
              </a:spcBef>
            </a:pPr>
            <a:r>
              <a:rPr lang="en-GB" sz="800" dirty="0">
                <a:latin typeface="+mj-lt"/>
              </a:rPr>
              <a:t>**Deloitte Center for Health Solutions 2020 Survey of Health Care Consumers, May 2020 </a:t>
            </a:r>
          </a:p>
          <a:p>
            <a:pPr>
              <a:lnSpc>
                <a:spcPct val="90000"/>
              </a:lnSpc>
              <a:spcBef>
                <a:spcPts val="750"/>
              </a:spcBef>
            </a:pPr>
            <a:r>
              <a:rPr lang="en-GB" sz="800" dirty="0">
                <a:solidFill>
                  <a:schemeClr val="tx1">
                    <a:lumMod val="65000"/>
                    <a:lumOff val="35000"/>
                  </a:schemeClr>
                </a:solidFill>
                <a:latin typeface="+mj-lt"/>
              </a:rPr>
              <a:t>***Average price of £30.00.</a:t>
            </a:r>
          </a:p>
          <a:p>
            <a:pPr lvl="0">
              <a:lnSpc>
                <a:spcPct val="90000"/>
              </a:lnSpc>
              <a:spcBef>
                <a:spcPts val="750"/>
              </a:spcBef>
            </a:pPr>
            <a:endParaRPr lang="en-GB" sz="1200" dirty="0">
              <a:solidFill>
                <a:schemeClr val="tx1">
                  <a:lumMod val="65000"/>
                  <a:lumOff val="35000"/>
                </a:schemeClr>
              </a:solidFill>
              <a:highlight>
                <a:srgbClr val="FFFF00"/>
              </a:highlight>
              <a:latin typeface="+mj-lt"/>
            </a:endParaRPr>
          </a:p>
        </p:txBody>
      </p:sp>
      <p:sp>
        <p:nvSpPr>
          <p:cNvPr id="24" name="TextBox 23">
            <a:extLst>
              <a:ext uri="{FF2B5EF4-FFF2-40B4-BE49-F238E27FC236}">
                <a16:creationId xmlns:a16="http://schemas.microsoft.com/office/drawing/2014/main" id="{27B0621A-9C78-7840-A2A1-48FB8AC318E8}"/>
              </a:ext>
            </a:extLst>
          </p:cNvPr>
          <p:cNvSpPr txBox="1"/>
          <p:nvPr/>
        </p:nvSpPr>
        <p:spPr>
          <a:xfrm>
            <a:off x="9073663" y="2841527"/>
            <a:ext cx="2766645" cy="2092881"/>
          </a:xfrm>
          <a:prstGeom prst="rect">
            <a:avLst/>
          </a:prstGeom>
          <a:noFill/>
        </p:spPr>
        <p:txBody>
          <a:bodyPr wrap="square" rtlCol="0">
            <a:spAutoFit/>
          </a:bodyPr>
          <a:lstStyle/>
          <a:p>
            <a:r>
              <a:rPr lang="en-US" sz="2600" b="1" dirty="0">
                <a:solidFill>
                  <a:srgbClr val="3F9996"/>
                </a:solidFill>
                <a:latin typeface="+mj-lt"/>
              </a:rPr>
              <a:t>£756m addressable </a:t>
            </a:r>
          </a:p>
          <a:p>
            <a:r>
              <a:rPr lang="en-US" sz="2600" b="1" dirty="0">
                <a:solidFill>
                  <a:srgbClr val="3F9996"/>
                </a:solidFill>
                <a:latin typeface="+mj-lt"/>
              </a:rPr>
              <a:t>UK market***</a:t>
            </a:r>
          </a:p>
          <a:p>
            <a:r>
              <a:rPr lang="en-US" sz="2600" b="1" dirty="0">
                <a:solidFill>
                  <a:schemeClr val="bg1"/>
                </a:solidFill>
                <a:highlight>
                  <a:srgbClr val="3F9996"/>
                </a:highlight>
                <a:latin typeface="+mj-lt"/>
              </a:rPr>
              <a:t>40% = £302m</a:t>
            </a:r>
          </a:p>
          <a:p>
            <a:r>
              <a:rPr lang="en-US" sz="2600" b="1" u="sng" dirty="0">
                <a:solidFill>
                  <a:srgbClr val="3F9996"/>
                </a:solidFill>
                <a:latin typeface="+mj-lt"/>
              </a:rPr>
              <a:t>Attractive 50% GM</a:t>
            </a:r>
          </a:p>
        </p:txBody>
      </p:sp>
      <p:sp>
        <p:nvSpPr>
          <p:cNvPr id="26" name="Rectangle: Rounded Corners 12">
            <a:extLst>
              <a:ext uri="{FF2B5EF4-FFF2-40B4-BE49-F238E27FC236}">
                <a16:creationId xmlns:a16="http://schemas.microsoft.com/office/drawing/2014/main" id="{D7144E85-AD6B-E44B-854D-8B6EC0CD2BF0}"/>
              </a:ext>
            </a:extLst>
          </p:cNvPr>
          <p:cNvSpPr/>
          <p:nvPr/>
        </p:nvSpPr>
        <p:spPr>
          <a:xfrm>
            <a:off x="6146054" y="2888420"/>
            <a:ext cx="2024490" cy="1870755"/>
          </a:xfrm>
          <a:prstGeom prst="roundRect">
            <a:avLst/>
          </a:prstGeom>
          <a:solidFill>
            <a:srgbClr val="3F99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b="1" dirty="0">
              <a:solidFill>
                <a:schemeClr val="tx2">
                  <a:lumMod val="75000"/>
                </a:schemeClr>
              </a:solidFill>
              <a:latin typeface="+mj-lt"/>
              <a:cs typeface="Calibri" panose="020F0502020204030204" pitchFamily="34" charset="0"/>
            </a:endParaRPr>
          </a:p>
          <a:p>
            <a:pPr lvl="0" algn="ctr"/>
            <a:br>
              <a:rPr lang="en-GB" sz="1600" b="1" dirty="0">
                <a:solidFill>
                  <a:schemeClr val="bg1">
                    <a:lumMod val="95000"/>
                  </a:schemeClr>
                </a:solidFill>
                <a:latin typeface="+mj-lt"/>
                <a:cs typeface="Calibri" panose="020F0502020204030204" pitchFamily="34" charset="0"/>
              </a:rPr>
            </a:br>
            <a:r>
              <a:rPr lang="en-GB" sz="1600" b="1" dirty="0">
                <a:solidFill>
                  <a:schemeClr val="bg1">
                    <a:lumMod val="95000"/>
                  </a:schemeClr>
                </a:solidFill>
                <a:latin typeface="+mj-lt"/>
                <a:cs typeface="Calibri" panose="020F0502020204030204" pitchFamily="34" charset="0"/>
              </a:rPr>
              <a:t>Osteoarthritis</a:t>
            </a:r>
          </a:p>
          <a:p>
            <a:pPr lvl="0" algn="ctr"/>
            <a:r>
              <a:rPr lang="en-GB" sz="1600" b="1" dirty="0">
                <a:solidFill>
                  <a:schemeClr val="bg1">
                    <a:lumMod val="95000"/>
                  </a:schemeClr>
                </a:solidFill>
                <a:latin typeface="+mj-lt"/>
                <a:cs typeface="Calibri" panose="020F0502020204030204" pitchFamily="34" charset="0"/>
              </a:rPr>
              <a:t>10%</a:t>
            </a:r>
            <a:endParaRPr lang="en-GB" dirty="0">
              <a:solidFill>
                <a:schemeClr val="bg1">
                  <a:lumMod val="95000"/>
                </a:schemeClr>
              </a:solidFill>
              <a:latin typeface="+mj-lt"/>
            </a:endParaRPr>
          </a:p>
          <a:p>
            <a:pPr lvl="0" algn="ctr"/>
            <a:r>
              <a:rPr lang="en-GB" sz="5000" b="1" dirty="0">
                <a:solidFill>
                  <a:schemeClr val="bg1">
                    <a:lumMod val="95000"/>
                  </a:schemeClr>
                </a:solidFill>
                <a:latin typeface="+mj-lt"/>
              </a:rPr>
              <a:t>6.6m</a:t>
            </a:r>
          </a:p>
          <a:p>
            <a:pPr algn="ctr"/>
            <a:r>
              <a:rPr lang="en-GB" sz="1600" dirty="0">
                <a:solidFill>
                  <a:schemeClr val="bg1">
                    <a:lumMod val="95000"/>
                  </a:schemeClr>
                </a:solidFill>
              </a:rPr>
              <a:t>people</a:t>
            </a:r>
          </a:p>
          <a:p>
            <a:pPr lvl="0" algn="ctr"/>
            <a:endParaRPr lang="en-GB" dirty="0">
              <a:solidFill>
                <a:schemeClr val="tx2">
                  <a:lumMod val="75000"/>
                </a:schemeClr>
              </a:solidFill>
              <a:latin typeface="+mj-lt"/>
            </a:endParaRPr>
          </a:p>
          <a:p>
            <a:pPr lvl="0" algn="ctr"/>
            <a:endParaRPr lang="en-GB" sz="1300" dirty="0">
              <a:solidFill>
                <a:schemeClr val="tx2">
                  <a:lumMod val="75000"/>
                </a:schemeClr>
              </a:solidFill>
              <a:latin typeface="+mj-lt"/>
            </a:endParaRPr>
          </a:p>
        </p:txBody>
      </p:sp>
      <p:pic>
        <p:nvPicPr>
          <p:cNvPr id="27" name="Picture 26" descr="A picture containing logo&#10;&#10;Description automatically generated">
            <a:extLst>
              <a:ext uri="{FF2B5EF4-FFF2-40B4-BE49-F238E27FC236}">
                <a16:creationId xmlns:a16="http://schemas.microsoft.com/office/drawing/2014/main" id="{E711840D-DF48-FE45-8FC3-9E19A1DE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7" name="TextBox 6">
            <a:extLst>
              <a:ext uri="{FF2B5EF4-FFF2-40B4-BE49-F238E27FC236}">
                <a16:creationId xmlns:a16="http://schemas.microsoft.com/office/drawing/2014/main" id="{AF276AC9-630E-4B4C-832F-08C241004B82}"/>
              </a:ext>
            </a:extLst>
          </p:cNvPr>
          <p:cNvSpPr txBox="1"/>
          <p:nvPr/>
        </p:nvSpPr>
        <p:spPr>
          <a:xfrm>
            <a:off x="2708032" y="3357344"/>
            <a:ext cx="471604" cy="784830"/>
          </a:xfrm>
          <a:prstGeom prst="rect">
            <a:avLst/>
          </a:prstGeom>
          <a:noFill/>
        </p:spPr>
        <p:txBody>
          <a:bodyPr wrap="none" rtlCol="0">
            <a:spAutoFit/>
          </a:bodyPr>
          <a:lstStyle/>
          <a:p>
            <a:r>
              <a:rPr lang="en-US" sz="4500" dirty="0">
                <a:solidFill>
                  <a:srgbClr val="3F9996"/>
                </a:solidFill>
              </a:rPr>
              <a:t>+</a:t>
            </a:r>
          </a:p>
        </p:txBody>
      </p:sp>
      <p:sp>
        <p:nvSpPr>
          <p:cNvPr id="28" name="TextBox 27">
            <a:extLst>
              <a:ext uri="{FF2B5EF4-FFF2-40B4-BE49-F238E27FC236}">
                <a16:creationId xmlns:a16="http://schemas.microsoft.com/office/drawing/2014/main" id="{C0017D74-FA27-4E4D-9765-DB4E04BB8814}"/>
              </a:ext>
            </a:extLst>
          </p:cNvPr>
          <p:cNvSpPr txBox="1"/>
          <p:nvPr/>
        </p:nvSpPr>
        <p:spPr>
          <a:xfrm>
            <a:off x="5477813" y="3333898"/>
            <a:ext cx="471604" cy="784830"/>
          </a:xfrm>
          <a:prstGeom prst="rect">
            <a:avLst/>
          </a:prstGeom>
          <a:noFill/>
        </p:spPr>
        <p:txBody>
          <a:bodyPr wrap="none" rtlCol="0">
            <a:spAutoFit/>
          </a:bodyPr>
          <a:lstStyle/>
          <a:p>
            <a:r>
              <a:rPr lang="en-US" sz="4500" dirty="0">
                <a:solidFill>
                  <a:srgbClr val="3F9996"/>
                </a:solidFill>
              </a:rPr>
              <a:t>+</a:t>
            </a:r>
          </a:p>
        </p:txBody>
      </p:sp>
      <p:sp>
        <p:nvSpPr>
          <p:cNvPr id="30" name="TextBox 29">
            <a:extLst>
              <a:ext uri="{FF2B5EF4-FFF2-40B4-BE49-F238E27FC236}">
                <a16:creationId xmlns:a16="http://schemas.microsoft.com/office/drawing/2014/main" id="{3E09D851-9F3C-694F-8527-E4D2A79E8EC9}"/>
              </a:ext>
            </a:extLst>
          </p:cNvPr>
          <p:cNvSpPr txBox="1"/>
          <p:nvPr/>
        </p:nvSpPr>
        <p:spPr>
          <a:xfrm>
            <a:off x="8408584" y="3345622"/>
            <a:ext cx="471604" cy="784830"/>
          </a:xfrm>
          <a:prstGeom prst="rect">
            <a:avLst/>
          </a:prstGeom>
          <a:noFill/>
        </p:spPr>
        <p:txBody>
          <a:bodyPr wrap="none" rtlCol="0">
            <a:spAutoFit/>
          </a:bodyPr>
          <a:lstStyle/>
          <a:p>
            <a:r>
              <a:rPr lang="en-US" sz="4500" dirty="0">
                <a:solidFill>
                  <a:srgbClr val="3F9996"/>
                </a:solidFill>
              </a:rPr>
              <a:t>=</a:t>
            </a:r>
          </a:p>
        </p:txBody>
      </p:sp>
      <p:sp>
        <p:nvSpPr>
          <p:cNvPr id="15" name="Slide Number Placeholder 5">
            <a:extLst>
              <a:ext uri="{FF2B5EF4-FFF2-40B4-BE49-F238E27FC236}">
                <a16:creationId xmlns:a16="http://schemas.microsoft.com/office/drawing/2014/main" id="{815BC2D7-D5FC-486B-AF3D-B75F8540D387}"/>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8</a:t>
            </a:fld>
            <a:endParaRPr lang="en-US" dirty="0"/>
          </a:p>
        </p:txBody>
      </p:sp>
    </p:spTree>
    <p:extLst>
      <p:ext uri="{BB962C8B-B14F-4D97-AF65-F5344CB8AC3E}">
        <p14:creationId xmlns:p14="http://schemas.microsoft.com/office/powerpoint/2010/main" val="392400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F121D5-DEAF-8841-99BE-9A9A42D77D1D}"/>
              </a:ext>
            </a:extLst>
          </p:cNvPr>
          <p:cNvSpPr txBox="1"/>
          <p:nvPr/>
        </p:nvSpPr>
        <p:spPr>
          <a:xfrm>
            <a:off x="681555" y="1151007"/>
            <a:ext cx="5919661" cy="4524315"/>
          </a:xfrm>
          <a:prstGeom prst="rect">
            <a:avLst/>
          </a:prstGeom>
          <a:noFill/>
        </p:spPr>
        <p:txBody>
          <a:bodyPr wrap="square" rtlCol="0">
            <a:spAutoFit/>
          </a:bodyPr>
          <a:lstStyle/>
          <a:p>
            <a:r>
              <a:rPr lang="en-US" b="1" dirty="0">
                <a:solidFill>
                  <a:schemeClr val="tx2"/>
                </a:solidFill>
                <a:latin typeface="+mj-lt"/>
              </a:rPr>
              <a:t>At-home Genetic testing was in its infancy 10 years ago</a:t>
            </a:r>
          </a:p>
          <a:p>
            <a:r>
              <a:rPr lang="en-US" dirty="0">
                <a:solidFill>
                  <a:schemeClr val="tx2"/>
                </a:solidFill>
                <a:latin typeface="+mj-lt"/>
              </a:rPr>
              <a:t> </a:t>
            </a:r>
            <a:r>
              <a:rPr lang="en-US" b="1" dirty="0">
                <a:solidFill>
                  <a:srgbClr val="4CB3AE"/>
                </a:solidFill>
                <a:latin typeface="+mj-lt"/>
              </a:rPr>
              <a:t>‘’We’re no longer forecasting change </a:t>
            </a:r>
            <a:r>
              <a:rPr lang="en-US" b="1" dirty="0">
                <a:solidFill>
                  <a:srgbClr val="4CB3AE"/>
                </a:solidFill>
              </a:rPr>
              <a:t>–</a:t>
            </a:r>
            <a:r>
              <a:rPr lang="en-US" b="1" dirty="0">
                <a:solidFill>
                  <a:srgbClr val="4CB3AE"/>
                </a:solidFill>
                <a:latin typeface="+mj-lt"/>
              </a:rPr>
              <a:t> we’re watching it happen’’. </a:t>
            </a:r>
          </a:p>
          <a:p>
            <a:r>
              <a:rPr lang="en-US" baseline="30000" dirty="0">
                <a:solidFill>
                  <a:srgbClr val="FF0000"/>
                </a:solidFill>
              </a:rPr>
              <a:t>1</a:t>
            </a:r>
            <a:r>
              <a:rPr lang="en-US" i="1" dirty="0">
                <a:solidFill>
                  <a:schemeClr val="tx2"/>
                </a:solidFill>
                <a:latin typeface="+mj-lt"/>
              </a:rPr>
              <a:t>Thomas Barlow, GIMR, 2018</a:t>
            </a:r>
          </a:p>
          <a:p>
            <a:endParaRPr lang="en-US" dirty="0">
              <a:solidFill>
                <a:schemeClr val="tx2"/>
              </a:solidFill>
              <a:latin typeface="+mj-lt"/>
            </a:endParaRPr>
          </a:p>
          <a:p>
            <a:r>
              <a:rPr lang="en-US" b="1" u="sng" dirty="0">
                <a:solidFill>
                  <a:srgbClr val="3F9996"/>
                </a:solidFill>
                <a:latin typeface="+mj-lt"/>
              </a:rPr>
              <a:t>It’s an early and exciting time to be moving into this dynamic space</a:t>
            </a:r>
          </a:p>
          <a:p>
            <a:endParaRPr lang="en-US" b="1" u="sng" dirty="0">
              <a:solidFill>
                <a:srgbClr val="3F9996"/>
              </a:solidFill>
              <a:latin typeface="+mj-lt"/>
            </a:endParaRPr>
          </a:p>
          <a:p>
            <a:r>
              <a:rPr lang="en-US" sz="1700" dirty="0">
                <a:solidFill>
                  <a:schemeClr val="tx2"/>
                </a:solidFill>
                <a:latin typeface="+mj-lt"/>
              </a:rPr>
              <a:t>In the last decade &gt;£1 Billion has been </a:t>
            </a:r>
          </a:p>
          <a:p>
            <a:r>
              <a:rPr lang="en-US" sz="1700" dirty="0">
                <a:solidFill>
                  <a:schemeClr val="tx2"/>
                </a:solidFill>
                <a:latin typeface="+mj-lt"/>
              </a:rPr>
              <a:t>invested in human genomics companies which has </a:t>
            </a:r>
          </a:p>
          <a:p>
            <a:r>
              <a:rPr lang="en-US" sz="1700" dirty="0">
                <a:solidFill>
                  <a:schemeClr val="tx2"/>
                </a:solidFill>
                <a:latin typeface="+mj-lt"/>
              </a:rPr>
              <a:t>coincided with:</a:t>
            </a:r>
          </a:p>
          <a:p>
            <a:pPr marL="285750" indent="-285750">
              <a:buFont typeface="Arial" panose="020B0604020202020204" pitchFamily="34" charset="0"/>
              <a:buChar char="•"/>
            </a:pPr>
            <a:r>
              <a:rPr lang="en-US" sz="1700" dirty="0">
                <a:solidFill>
                  <a:schemeClr val="tx2"/>
                </a:solidFill>
                <a:latin typeface="+mj-lt"/>
              </a:rPr>
              <a:t>a greater consumer understanding</a:t>
            </a:r>
          </a:p>
          <a:p>
            <a:pPr marL="285750" indent="-285750">
              <a:buFont typeface="Arial" panose="020B0604020202020204" pitchFamily="34" charset="0"/>
              <a:buChar char="•"/>
            </a:pPr>
            <a:r>
              <a:rPr lang="en-US" sz="1700" dirty="0">
                <a:solidFill>
                  <a:schemeClr val="tx2"/>
                </a:solidFill>
                <a:latin typeface="+mj-lt"/>
              </a:rPr>
              <a:t>a relaxation of the regulations to allow testing </a:t>
            </a:r>
          </a:p>
          <a:p>
            <a:r>
              <a:rPr lang="en-US" sz="1700" dirty="0">
                <a:solidFill>
                  <a:schemeClr val="tx2"/>
                </a:solidFill>
                <a:latin typeface="+mj-lt"/>
              </a:rPr>
              <a:t>      and reporting</a:t>
            </a:r>
          </a:p>
          <a:p>
            <a:pPr marL="285750" indent="-285750">
              <a:buFont typeface="Arial" panose="020B0604020202020204" pitchFamily="34" charset="0"/>
              <a:buChar char="•"/>
            </a:pPr>
            <a:r>
              <a:rPr lang="en-US" sz="1700" dirty="0">
                <a:solidFill>
                  <a:schemeClr val="tx2"/>
                </a:solidFill>
                <a:latin typeface="+mj-lt"/>
              </a:rPr>
              <a:t>technological advancements which have allowed </a:t>
            </a:r>
          </a:p>
          <a:p>
            <a:r>
              <a:rPr lang="en-US" sz="1700" dirty="0">
                <a:solidFill>
                  <a:schemeClr val="tx2"/>
                </a:solidFill>
                <a:latin typeface="+mj-lt"/>
              </a:rPr>
              <a:t>      lower costs</a:t>
            </a:r>
            <a:endParaRPr lang="en-US" sz="1700" dirty="0">
              <a:solidFill>
                <a:schemeClr val="tx2"/>
              </a:solidFill>
            </a:endParaRPr>
          </a:p>
        </p:txBody>
      </p:sp>
      <p:grpSp>
        <p:nvGrpSpPr>
          <p:cNvPr id="10" name="Group 9">
            <a:extLst>
              <a:ext uri="{FF2B5EF4-FFF2-40B4-BE49-F238E27FC236}">
                <a16:creationId xmlns:a16="http://schemas.microsoft.com/office/drawing/2014/main" id="{00F7C29B-180A-9D43-9AE8-535541A13063}"/>
              </a:ext>
            </a:extLst>
          </p:cNvPr>
          <p:cNvGrpSpPr/>
          <p:nvPr/>
        </p:nvGrpSpPr>
        <p:grpSpPr>
          <a:xfrm>
            <a:off x="6245338" y="1735062"/>
            <a:ext cx="5265107" cy="3420169"/>
            <a:chOff x="6515521" y="1654613"/>
            <a:chExt cx="4009047" cy="2766780"/>
          </a:xfrm>
        </p:grpSpPr>
        <p:graphicFrame>
          <p:nvGraphicFramePr>
            <p:cNvPr id="11" name="Chart 10">
              <a:extLst>
                <a:ext uri="{FF2B5EF4-FFF2-40B4-BE49-F238E27FC236}">
                  <a16:creationId xmlns:a16="http://schemas.microsoft.com/office/drawing/2014/main" id="{F8EB3BEA-CF7C-B849-BE38-84238CA572E0}"/>
                </a:ext>
              </a:extLst>
            </p:cNvPr>
            <p:cNvGraphicFramePr>
              <a:graphicFrameLocks/>
            </p:cNvGraphicFramePr>
            <p:nvPr/>
          </p:nvGraphicFramePr>
          <p:xfrm>
            <a:off x="6515521" y="1654613"/>
            <a:ext cx="4009047" cy="276678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EF5DBCE-3FDD-C142-AD3F-1F3CBC8AF98F}"/>
                </a:ext>
              </a:extLst>
            </p:cNvPr>
            <p:cNvSpPr txBox="1"/>
            <p:nvPr/>
          </p:nvSpPr>
          <p:spPr>
            <a:xfrm>
              <a:off x="7095078" y="4127047"/>
              <a:ext cx="3248166" cy="261428"/>
            </a:xfrm>
            <a:prstGeom prst="rect">
              <a:avLst/>
            </a:prstGeom>
            <a:noFill/>
          </p:spPr>
          <p:txBody>
            <a:bodyPr wrap="square" rtlCol="0">
              <a:spAutoFit/>
            </a:bodyPr>
            <a:lstStyle/>
            <a:p>
              <a:pPr algn="r"/>
              <a:r>
                <a:rPr lang="en-US" sz="1500" baseline="30000" dirty="0">
                  <a:solidFill>
                    <a:srgbClr val="FF0000"/>
                  </a:solidFill>
                  <a:latin typeface="+mj-lt"/>
                </a:rPr>
                <a:t>3</a:t>
              </a:r>
              <a:r>
                <a:rPr lang="en-GB" sz="1300" dirty="0">
                  <a:solidFill>
                    <a:schemeClr val="tx2"/>
                  </a:solidFill>
                  <a:latin typeface="+mj-lt"/>
                </a:rPr>
                <a:t># Genetic Tests  Per Year (2009 – 2023</a:t>
              </a:r>
              <a:r>
                <a:rPr lang="en-GB" sz="1500" dirty="0">
                  <a:solidFill>
                    <a:schemeClr val="tx2"/>
                  </a:solidFill>
                  <a:latin typeface="+mj-lt"/>
                </a:rPr>
                <a:t>)</a:t>
              </a:r>
            </a:p>
          </p:txBody>
        </p:sp>
      </p:grpSp>
      <p:sp>
        <p:nvSpPr>
          <p:cNvPr id="7" name="Oval 6">
            <a:extLst>
              <a:ext uri="{FF2B5EF4-FFF2-40B4-BE49-F238E27FC236}">
                <a16:creationId xmlns:a16="http://schemas.microsoft.com/office/drawing/2014/main" id="{DEBC25AC-5419-9F48-BE0A-F2C40B825898}"/>
              </a:ext>
            </a:extLst>
          </p:cNvPr>
          <p:cNvSpPr/>
          <p:nvPr/>
        </p:nvSpPr>
        <p:spPr>
          <a:xfrm>
            <a:off x="7501888" y="2374381"/>
            <a:ext cx="676406" cy="53024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2A92818-8EFD-3545-A408-CBFBFAEAE58B}"/>
              </a:ext>
            </a:extLst>
          </p:cNvPr>
          <p:cNvSpPr txBox="1"/>
          <p:nvPr/>
        </p:nvSpPr>
        <p:spPr>
          <a:xfrm>
            <a:off x="7528143" y="2526064"/>
            <a:ext cx="814192" cy="369332"/>
          </a:xfrm>
          <a:prstGeom prst="rect">
            <a:avLst/>
          </a:prstGeom>
          <a:noFill/>
        </p:spPr>
        <p:txBody>
          <a:bodyPr wrap="square" rtlCol="0">
            <a:spAutoFit/>
          </a:bodyPr>
          <a:lstStyle/>
          <a:p>
            <a:r>
              <a:rPr lang="en-US" dirty="0">
                <a:solidFill>
                  <a:schemeClr val="bg1"/>
                </a:solidFill>
                <a:latin typeface="+mj-lt"/>
              </a:rPr>
              <a:t>2020</a:t>
            </a:r>
          </a:p>
        </p:txBody>
      </p:sp>
      <p:sp>
        <p:nvSpPr>
          <p:cNvPr id="16" name="TextBox 15">
            <a:extLst>
              <a:ext uri="{FF2B5EF4-FFF2-40B4-BE49-F238E27FC236}">
                <a16:creationId xmlns:a16="http://schemas.microsoft.com/office/drawing/2014/main" id="{F5B77332-28C8-884B-8E88-6D9F019CD56E}"/>
              </a:ext>
            </a:extLst>
          </p:cNvPr>
          <p:cNvSpPr txBox="1"/>
          <p:nvPr/>
        </p:nvSpPr>
        <p:spPr>
          <a:xfrm>
            <a:off x="7130672" y="1524322"/>
            <a:ext cx="4265837" cy="323165"/>
          </a:xfrm>
          <a:prstGeom prst="rect">
            <a:avLst/>
          </a:prstGeom>
          <a:noFill/>
        </p:spPr>
        <p:txBody>
          <a:bodyPr wrap="square" rtlCol="0">
            <a:spAutoFit/>
          </a:bodyPr>
          <a:lstStyle/>
          <a:p>
            <a:pPr algn="ctr"/>
            <a:r>
              <a:rPr lang="en-GB" sz="1500" b="1" dirty="0">
                <a:solidFill>
                  <a:schemeClr val="tx2"/>
                </a:solidFill>
                <a:latin typeface="+mj-lt"/>
              </a:rPr>
              <a:t>Exponential growth over the next 3 years </a:t>
            </a:r>
          </a:p>
        </p:txBody>
      </p:sp>
      <p:cxnSp>
        <p:nvCxnSpPr>
          <p:cNvPr id="17" name="Straight Arrow Connector 16">
            <a:extLst>
              <a:ext uri="{FF2B5EF4-FFF2-40B4-BE49-F238E27FC236}">
                <a16:creationId xmlns:a16="http://schemas.microsoft.com/office/drawing/2014/main" id="{97580A94-A4E9-B54F-A09B-3700FE469523}"/>
              </a:ext>
            </a:extLst>
          </p:cNvPr>
          <p:cNvCxnSpPr>
            <a:cxnSpLocks/>
          </p:cNvCxnSpPr>
          <p:nvPr/>
        </p:nvCxnSpPr>
        <p:spPr>
          <a:xfrm>
            <a:off x="8178294" y="2611903"/>
            <a:ext cx="3369292" cy="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209F7AC-81DC-A141-AD90-349E8639C592}"/>
              </a:ext>
            </a:extLst>
          </p:cNvPr>
          <p:cNvSpPr/>
          <p:nvPr/>
        </p:nvSpPr>
        <p:spPr>
          <a:xfrm>
            <a:off x="9139392" y="3011735"/>
            <a:ext cx="2314412" cy="830997"/>
          </a:xfrm>
          <a:prstGeom prst="rect">
            <a:avLst/>
          </a:prstGeom>
          <a:solidFill>
            <a:srgbClr val="FF8000"/>
          </a:solidFill>
        </p:spPr>
        <p:txBody>
          <a:bodyPr wrap="square">
            <a:spAutoFit/>
          </a:bodyPr>
          <a:lstStyle/>
          <a:p>
            <a:pPr algn="ctr"/>
            <a:r>
              <a:rPr lang="en-US" sz="1600" b="1" dirty="0">
                <a:solidFill>
                  <a:schemeClr val="bg1"/>
                </a:solidFill>
                <a:latin typeface="+mj-lt"/>
              </a:rPr>
              <a:t>Prime time to become involved in the genetic testing market </a:t>
            </a:r>
          </a:p>
        </p:txBody>
      </p:sp>
      <p:sp>
        <p:nvSpPr>
          <p:cNvPr id="9" name="Right Brace 8"/>
          <p:cNvSpPr/>
          <p:nvPr/>
        </p:nvSpPr>
        <p:spPr>
          <a:xfrm rot="5400000">
            <a:off x="9585462" y="1278258"/>
            <a:ext cx="302155" cy="3094018"/>
          </a:xfrm>
          <a:prstGeom prst="rightBrace">
            <a:avLst/>
          </a:prstGeom>
          <a:ln w="6350">
            <a:solidFill>
              <a:srgbClr val="FF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CB4377B-8FD6-B244-8610-11BE1F55F692}"/>
              </a:ext>
            </a:extLst>
          </p:cNvPr>
          <p:cNvSpPr/>
          <p:nvPr/>
        </p:nvSpPr>
        <p:spPr>
          <a:xfrm>
            <a:off x="0" y="-819"/>
            <a:ext cx="12192000" cy="945934"/>
          </a:xfrm>
          <a:prstGeom prst="rect">
            <a:avLst/>
          </a:prstGeom>
          <a:solidFill>
            <a:srgbClr val="4C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C792030-3B1F-9649-AD0E-8F44973C7C7C}"/>
              </a:ext>
            </a:extLst>
          </p:cNvPr>
          <p:cNvSpPr>
            <a:spLocks noGrp="1"/>
          </p:cNvSpPr>
          <p:nvPr>
            <p:ph type="title"/>
          </p:nvPr>
        </p:nvSpPr>
        <p:spPr>
          <a:xfrm>
            <a:off x="304800" y="149599"/>
            <a:ext cx="11242786" cy="805307"/>
          </a:xfrm>
        </p:spPr>
        <p:txBody>
          <a:bodyPr>
            <a:noAutofit/>
          </a:bodyPr>
          <a:lstStyle/>
          <a:p>
            <a:pPr algn="ctr"/>
            <a:r>
              <a:rPr lang="en-US" sz="3200" b="1" dirty="0">
                <a:solidFill>
                  <a:schemeClr val="bg1"/>
                </a:solidFill>
              </a:rPr>
              <a:t>Genomics &amp; genetic testing: a new mainstream for the 21</a:t>
            </a:r>
            <a:r>
              <a:rPr lang="en-US" sz="3200" b="1" baseline="30000" dirty="0">
                <a:solidFill>
                  <a:schemeClr val="bg1"/>
                </a:solidFill>
              </a:rPr>
              <a:t>st</a:t>
            </a:r>
            <a:r>
              <a:rPr lang="en-US" sz="3200" b="1" dirty="0">
                <a:solidFill>
                  <a:schemeClr val="bg1"/>
                </a:solidFill>
              </a:rPr>
              <a:t> century</a:t>
            </a:r>
            <a:endParaRPr lang="en-US" sz="3200" dirty="0">
              <a:solidFill>
                <a:schemeClr val="bg1"/>
              </a:solidFill>
              <a:latin typeface="+mn-lt"/>
            </a:endParaRPr>
          </a:p>
        </p:txBody>
      </p:sp>
      <p:sp>
        <p:nvSpPr>
          <p:cNvPr id="4" name="TextBox 3">
            <a:extLst>
              <a:ext uri="{FF2B5EF4-FFF2-40B4-BE49-F238E27FC236}">
                <a16:creationId xmlns:a16="http://schemas.microsoft.com/office/drawing/2014/main" id="{0E116B06-334C-8F44-8174-E37F15BEA7D6}"/>
              </a:ext>
            </a:extLst>
          </p:cNvPr>
          <p:cNvSpPr txBox="1"/>
          <p:nvPr/>
        </p:nvSpPr>
        <p:spPr>
          <a:xfrm>
            <a:off x="104673" y="5737609"/>
            <a:ext cx="5516254" cy="938719"/>
          </a:xfrm>
          <a:prstGeom prst="rect">
            <a:avLst/>
          </a:prstGeom>
          <a:noFill/>
        </p:spPr>
        <p:txBody>
          <a:bodyPr wrap="none" rtlCol="0">
            <a:spAutoFit/>
          </a:bodyPr>
          <a:lstStyle/>
          <a:p>
            <a:r>
              <a:rPr lang="en-GB" sz="500" dirty="0">
                <a:hlinkClick r:id="rId4" tooltip="https://www.sciencedaily.com/releases/2018/05/180504103811.htm"/>
              </a:rPr>
              <a:t>https://www.sciencedaily.com/releases/2018/05/180504103811.htm</a:t>
            </a:r>
            <a:endParaRPr lang="en-GB" sz="500" dirty="0"/>
          </a:p>
          <a:p>
            <a:r>
              <a:rPr lang="en-GB" sz="500" baseline="30000" dirty="0"/>
              <a:t>1</a:t>
            </a:r>
            <a:r>
              <a:rPr lang="en-GB" sz="500" dirty="0"/>
              <a:t>Science Daily: Genomics is disrupting the healthcare sector</a:t>
            </a:r>
          </a:p>
          <a:p>
            <a:r>
              <a:rPr lang="en-GB" sz="500" dirty="0"/>
              <a:t>A landmark report unveils wide-ranging clinical and commercial impacts of low-cost DNA sequencing and analysis (May 2018)</a:t>
            </a:r>
          </a:p>
          <a:p>
            <a:r>
              <a:rPr lang="en-GB" sz="500" dirty="0">
                <a:hlinkClick r:id="rId5" tooltip="https://www.technologyreview.com/2019/02/11/103446/more-than-26-million-people-have-taken-an-at-home-ancestry-test/"/>
              </a:rPr>
              <a:t>https://www.technologyreview.com/2019/02/11/103446/more-than-26-million-people-have-taken-an-at-home-ancestry-test/</a:t>
            </a:r>
            <a:br>
              <a:rPr lang="en-GB" sz="500" dirty="0"/>
            </a:br>
            <a:r>
              <a:rPr lang="en-GB" sz="500" baseline="30000" dirty="0"/>
              <a:t>3</a:t>
            </a:r>
            <a:r>
              <a:rPr lang="en-GB" sz="500" dirty="0"/>
              <a:t>MIT Technology Review: More than 26 million People have taken an at home ancestry test. (Feb 2019)</a:t>
            </a:r>
          </a:p>
          <a:p>
            <a:r>
              <a:rPr lang="en-GB" sz="500" dirty="0">
                <a:hlinkClick r:id="rId6" tooltip="https://www.ncbi.nlm.nih.gov/pmc/articles/PMC5987210/#:~:text=As%20of%20August%201%2C%202017,tests%20were%20single%2Dgene%20tests."/>
              </a:rPr>
              <a:t>https://www.ncbi.nlm.nih.gov/pmc/articles/PMC5987210/#:~:text=As%20of%20August%201%2C%202017,tests%20were%20single%2Dgene%20tests.</a:t>
            </a:r>
            <a:endParaRPr lang="en-GB" sz="500" dirty="0"/>
          </a:p>
          <a:p>
            <a:r>
              <a:rPr lang="en-GB" sz="500" dirty="0">
                <a:hlinkClick r:id="rId7" tooltip="https://www.ncbi.nlm.nih.gov/entrez/eutils/elink.fcgi?dbfrom=pubmed&amp;retmode=ref&amp;cmd=prlinks&amp;id=29733704"/>
              </a:rPr>
              <a:t>Health Aff (Millwood). 2018 May; 37(5): 710–716.</a:t>
            </a:r>
            <a:endParaRPr lang="en-GB" sz="500" dirty="0"/>
          </a:p>
          <a:p>
            <a:r>
              <a:rPr lang="en-GB" sz="500" dirty="0"/>
              <a:t>Genetic Test Availability And Spending: Where Are We Now? Where Are We Going?</a:t>
            </a:r>
          </a:p>
          <a:p>
            <a:r>
              <a:rPr lang="en-GB" sz="500" b="1" dirty="0"/>
              <a:t>Genomics market</a:t>
            </a:r>
            <a:endParaRPr lang="en-GB" sz="500" dirty="0"/>
          </a:p>
          <a:p>
            <a:r>
              <a:rPr lang="en-GB" sz="500" dirty="0">
                <a:hlinkClick r:id="rId8" tooltip="https://www.fortunebusinessinsights.com/industry-reports/genomics-market-100941"/>
              </a:rPr>
              <a:t>https://www.fortunebusinessinsights.com/industry-reports/genomics-market-100941</a:t>
            </a:r>
            <a:endParaRPr lang="en-GB" sz="500" dirty="0"/>
          </a:p>
          <a:p>
            <a:r>
              <a:rPr lang="en-GB" sz="500" dirty="0">
                <a:hlinkClick r:id="rId9" tooltip="https://www.marketsandmarkets.com/Market-Reports/genomics-market-613.html?gclid=CjwKCAiAudD_BRBXEiwAudakX8VQgL0j1dfJoHaxoth64l9c9A7mY1_Iqt_2WIB9KZHdsg3W0H4BqBoCFHgQAvD_BwE"/>
              </a:rPr>
              <a:t>https://www.marketsandmarkets.com/Market-Reports/genomics-market-613.html?gclid=CjwKCAiAudD_BRBXEiwAudakX8VQgL0j1dfJoHaxoth64l9c9A7mY1_Iqt_2WIB9KZHdsg3W0H4BqBoCFHgQAvD_BwE</a:t>
            </a:r>
            <a:endParaRPr lang="en-GB" sz="500" dirty="0"/>
          </a:p>
        </p:txBody>
      </p:sp>
      <p:pic>
        <p:nvPicPr>
          <p:cNvPr id="18" name="Picture 17" descr="A picture containing logo&#10;&#10;Description automatically generated">
            <a:extLst>
              <a:ext uri="{FF2B5EF4-FFF2-40B4-BE49-F238E27FC236}">
                <a16:creationId xmlns:a16="http://schemas.microsoft.com/office/drawing/2014/main" id="{A349ED7F-DD53-1547-90D9-25C727EA7D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82428" y="6092614"/>
            <a:ext cx="3201966" cy="656403"/>
          </a:xfrm>
          <a:prstGeom prst="rect">
            <a:avLst/>
          </a:prstGeom>
        </p:spPr>
      </p:pic>
      <p:sp>
        <p:nvSpPr>
          <p:cNvPr id="13" name="Slide Number Placeholder 12">
            <a:extLst>
              <a:ext uri="{FF2B5EF4-FFF2-40B4-BE49-F238E27FC236}">
                <a16:creationId xmlns:a16="http://schemas.microsoft.com/office/drawing/2014/main" id="{E7D1E9B2-3E50-2E43-8ED5-2792A505730F}"/>
              </a:ext>
            </a:extLst>
          </p:cNvPr>
          <p:cNvSpPr>
            <a:spLocks noGrp="1"/>
          </p:cNvSpPr>
          <p:nvPr>
            <p:ph type="sldNum" sz="quarter" idx="12"/>
          </p:nvPr>
        </p:nvSpPr>
        <p:spPr/>
        <p:txBody>
          <a:bodyPr/>
          <a:lstStyle/>
          <a:p>
            <a:fld id="{3AB4A909-B946-A548-B227-958A73D4D5B9}" type="slidenum">
              <a:rPr lang="en-US" smtClean="0"/>
              <a:t>9</a:t>
            </a:fld>
            <a:endParaRPr lang="en-US" dirty="0"/>
          </a:p>
        </p:txBody>
      </p:sp>
      <p:sp>
        <p:nvSpPr>
          <p:cNvPr id="20" name="Slide Number Placeholder 5">
            <a:extLst>
              <a:ext uri="{FF2B5EF4-FFF2-40B4-BE49-F238E27FC236}">
                <a16:creationId xmlns:a16="http://schemas.microsoft.com/office/drawing/2014/main" id="{2C225DE1-0380-45BD-B334-5C98AE485E35}"/>
              </a:ext>
            </a:extLst>
          </p:cNvPr>
          <p:cNvSpPr txBox="1">
            <a:spLocks/>
          </p:cNvSpPr>
          <p:nvPr/>
        </p:nvSpPr>
        <p:spPr>
          <a:xfrm>
            <a:off x="99331" y="650475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AB4A909-B946-A548-B227-958A73D4D5B9}" type="slidenum">
              <a:rPr lang="en-US" smtClean="0"/>
              <a:pPr algn="l"/>
              <a:t>9</a:t>
            </a:fld>
            <a:endParaRPr lang="en-US" dirty="0"/>
          </a:p>
        </p:txBody>
      </p:sp>
    </p:spTree>
    <p:extLst>
      <p:ext uri="{BB962C8B-B14F-4D97-AF65-F5344CB8AC3E}">
        <p14:creationId xmlns:p14="http://schemas.microsoft.com/office/powerpoint/2010/main" val="2748290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17667</TotalTime>
  <Words>6268</Words>
  <Application>Microsoft Macintosh PowerPoint</Application>
  <PresentationFormat>Widescreen</PresentationFormat>
  <Paragraphs>979</Paragraphs>
  <Slides>30</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Arial Rounded MT Bold</vt:lpstr>
      <vt:lpstr>Avenir Book</vt:lpstr>
      <vt:lpstr>Avenir Medium</vt:lpstr>
      <vt:lpstr>Bradley Hand</vt:lpstr>
      <vt:lpstr>Calibri</vt:lpstr>
      <vt:lpstr>Calibri Light</vt:lpstr>
      <vt:lpstr>HelveticaNeueLTStd-Bd</vt:lpstr>
      <vt:lpstr>HelveticaNeueLTStd-Roman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Genomics &amp; genetic testing: a new mainstream for the 21st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2: Population, Prevalence and Perception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Bhavika Patel</dc:creator>
  <cp:lastModifiedBy>Penny McCormick</cp:lastModifiedBy>
  <cp:revision>1303</cp:revision>
  <cp:lastPrinted>2021-01-18T06:01:00Z</cp:lastPrinted>
  <dcterms:created xsi:type="dcterms:W3CDTF">2019-11-27T11:23:14Z</dcterms:created>
  <dcterms:modified xsi:type="dcterms:W3CDTF">2021-01-25T14:31:41Z</dcterms:modified>
</cp:coreProperties>
</file>